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66" r:id="rId3"/>
    <p:sldId id="262" r:id="rId4"/>
    <p:sldId id="263" r:id="rId5"/>
    <p:sldId id="331" r:id="rId6"/>
    <p:sldId id="295" r:id="rId7"/>
    <p:sldId id="332" r:id="rId8"/>
    <p:sldId id="367" r:id="rId9"/>
    <p:sldId id="330" r:id="rId10"/>
    <p:sldId id="376" r:id="rId11"/>
    <p:sldId id="333" r:id="rId12"/>
    <p:sldId id="334" r:id="rId13"/>
    <p:sldId id="335" r:id="rId14"/>
    <p:sldId id="296" r:id="rId15"/>
    <p:sldId id="283" r:id="rId16"/>
    <p:sldId id="328" r:id="rId17"/>
    <p:sldId id="365" r:id="rId18"/>
    <p:sldId id="379" r:id="rId19"/>
    <p:sldId id="286" r:id="rId20"/>
    <p:sldId id="289" r:id="rId21"/>
    <p:sldId id="268" r:id="rId22"/>
    <p:sldId id="264" r:id="rId23"/>
    <p:sldId id="265" r:id="rId24"/>
    <p:sldId id="368" r:id="rId25"/>
    <p:sldId id="341" r:id="rId26"/>
    <p:sldId id="269" r:id="rId27"/>
    <p:sldId id="337" r:id="rId28"/>
    <p:sldId id="359" r:id="rId29"/>
    <p:sldId id="362" r:id="rId30"/>
    <p:sldId id="342" r:id="rId31"/>
    <p:sldId id="343" r:id="rId32"/>
    <p:sldId id="369" r:id="rId33"/>
    <p:sldId id="338" r:id="rId34"/>
    <p:sldId id="339" r:id="rId35"/>
    <p:sldId id="371" r:id="rId36"/>
    <p:sldId id="370" r:id="rId37"/>
    <p:sldId id="354" r:id="rId38"/>
    <p:sldId id="358" r:id="rId39"/>
    <p:sldId id="353" r:id="rId40"/>
    <p:sldId id="355" r:id="rId41"/>
    <p:sldId id="357" r:id="rId42"/>
    <p:sldId id="294" r:id="rId43"/>
    <p:sldId id="340" r:id="rId44"/>
    <p:sldId id="258" r:id="rId45"/>
    <p:sldId id="313" r:id="rId46"/>
    <p:sldId id="272" r:id="rId47"/>
    <p:sldId id="273" r:id="rId48"/>
    <p:sldId id="300" r:id="rId49"/>
    <p:sldId id="259" r:id="rId50"/>
    <p:sldId id="301" r:id="rId51"/>
    <p:sldId id="274" r:id="rId52"/>
    <p:sldId id="302" r:id="rId53"/>
    <p:sldId id="275" r:id="rId54"/>
    <p:sldId id="303" r:id="rId55"/>
    <p:sldId id="276" r:id="rId56"/>
    <p:sldId id="304" r:id="rId57"/>
    <p:sldId id="277" r:id="rId58"/>
    <p:sldId id="305" r:id="rId59"/>
    <p:sldId id="278" r:id="rId60"/>
    <p:sldId id="306" r:id="rId61"/>
    <p:sldId id="372" r:id="rId62"/>
    <p:sldId id="363" r:id="rId63"/>
    <p:sldId id="364" r:id="rId64"/>
    <p:sldId id="351" r:id="rId65"/>
    <p:sldId id="352" r:id="rId66"/>
    <p:sldId id="378" r:id="rId67"/>
    <p:sldId id="377" r:id="rId68"/>
    <p:sldId id="322" r:id="rId69"/>
    <p:sldId id="345" r:id="rId70"/>
    <p:sldId id="346" r:id="rId71"/>
    <p:sldId id="347" r:id="rId72"/>
    <p:sldId id="348" r:id="rId73"/>
    <p:sldId id="349" r:id="rId74"/>
    <p:sldId id="279" r:id="rId75"/>
    <p:sldId id="319" r:id="rId76"/>
    <p:sldId id="320" r:id="rId77"/>
    <p:sldId id="380" r:id="rId78"/>
    <p:sldId id="321" r:id="rId79"/>
    <p:sldId id="323" r:id="rId80"/>
    <p:sldId id="324" r:id="rId81"/>
    <p:sldId id="325" r:id="rId82"/>
    <p:sldId id="375" r:id="rId83"/>
    <p:sldId id="260" r:id="rId84"/>
    <p:sldId id="261" r:id="rId85"/>
    <p:sldId id="373" r:id="rId86"/>
    <p:sldId id="374" r:id="rId8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3BD"/>
    <a:srgbClr val="FBE7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1452" y="60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8035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527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53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396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2010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922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3322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3213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8219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4845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812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0DC89-2A70-4A33-93C3-F7CBB2CEF4ED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1AA42-3614-4BCE-9028-980D33E979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1665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0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8580"/>
            <a:ext cx="9143999" cy="387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08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83577" y="3015570"/>
            <a:ext cx="81768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b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Şemsü’l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Maarif 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kuruluşundan kısa bir süre sonra Şehzadebaşı’nda Fevziye Caddesi’ndeki </a:t>
            </a:r>
            <a:r>
              <a:rPr lang="tr-TR" sz="2400" b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Neşat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Bey Konağı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’na nakledilerek yatılı ve gündüzlü eğitim verecek hale getirilmiştir.</a:t>
            </a:r>
            <a:endParaRPr lang="tr-TR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929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33" y="600898"/>
            <a:ext cx="3322044" cy="40941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1537406" y="5027010"/>
            <a:ext cx="21902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err="1">
                <a:latin typeface="Palatino Linotype" panose="02040502050505030304" pitchFamily="18" charset="0"/>
              </a:rPr>
              <a:t>Şemsü’l-Maârif</a:t>
            </a:r>
            <a:r>
              <a:rPr lang="tr-TR" sz="2000" b="1" dirty="0">
                <a:latin typeface="Palatino Linotype" panose="02040502050505030304" pitchFamily="18" charset="0"/>
              </a:rPr>
              <a:t> </a:t>
            </a:r>
          </a:p>
          <a:p>
            <a:pPr algn="ctr"/>
            <a:r>
              <a:rPr lang="tr-TR" sz="2000" b="1" dirty="0" err="1">
                <a:latin typeface="Palatino Linotype" panose="02040502050505030304" pitchFamily="18" charset="0"/>
              </a:rPr>
              <a:t>Husûsi</a:t>
            </a:r>
            <a:r>
              <a:rPr lang="tr-TR" sz="2000" b="1" dirty="0">
                <a:latin typeface="Palatino Linotype" panose="02040502050505030304" pitchFamily="18" charset="0"/>
              </a:rPr>
              <a:t> Mektebi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063" y="616352"/>
            <a:ext cx="3285951" cy="40787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Dikdörtgen 6"/>
          <p:cNvSpPr/>
          <p:nvPr/>
        </p:nvSpPr>
        <p:spPr>
          <a:xfrm>
            <a:off x="5265109" y="5042130"/>
            <a:ext cx="25949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dirty="0" err="1">
                <a:latin typeface="Palatino Linotype" panose="02040502050505030304" pitchFamily="18" charset="0"/>
              </a:rPr>
              <a:t>Şemsü’l-Mekâtib</a:t>
            </a:r>
            <a:endParaRPr lang="tr-TR" sz="2000" dirty="0">
              <a:latin typeface="Palatino Linotype" panose="02040502050505030304" pitchFamily="18" charset="0"/>
            </a:endParaRPr>
          </a:p>
          <a:p>
            <a:pPr algn="ctr"/>
            <a:r>
              <a:rPr lang="tr-TR" sz="2000" dirty="0" err="1">
                <a:latin typeface="Palatino Linotype" panose="02040502050505030304" pitchFamily="18" charset="0"/>
              </a:rPr>
              <a:t>Husûsi</a:t>
            </a:r>
            <a:r>
              <a:rPr lang="tr-TR" sz="2000" dirty="0">
                <a:latin typeface="Palatino Linotype" panose="02040502050505030304" pitchFamily="18" charset="0"/>
              </a:rPr>
              <a:t> Mektebi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62231" y="6189924"/>
            <a:ext cx="8981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latin typeface="Palatino Linotype" panose="02040502050505030304" pitchFamily="18" charset="0"/>
              </a:rPr>
              <a:t>Kaynak: Sultan İkinci Abdülhamid Han Devri Osmanlı Mektepleri - Fotoğraf ve Planlar, Çamlıca Basım Yayın ve Tic. A.Ş., 2007.</a:t>
            </a:r>
          </a:p>
        </p:txBody>
      </p:sp>
    </p:spTree>
    <p:extLst>
      <p:ext uri="{BB962C8B-B14F-4D97-AF65-F5344CB8AC3E}">
        <p14:creationId xmlns:p14="http://schemas.microsoft.com/office/powerpoint/2010/main" val="3892945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12" y="723993"/>
            <a:ext cx="3535665" cy="4357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1430595" y="5297013"/>
            <a:ext cx="21902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err="1">
                <a:latin typeface="Palatino Linotype" panose="02040502050505030304" pitchFamily="18" charset="0"/>
              </a:rPr>
              <a:t>Şemsü’l-Maârif</a:t>
            </a:r>
            <a:r>
              <a:rPr lang="tr-TR" sz="2000" b="1" dirty="0">
                <a:latin typeface="Palatino Linotype" panose="02040502050505030304" pitchFamily="18" charset="0"/>
              </a:rPr>
              <a:t> </a:t>
            </a:r>
          </a:p>
          <a:p>
            <a:pPr algn="ctr"/>
            <a:r>
              <a:rPr lang="tr-TR" sz="2000" b="1" dirty="0" err="1">
                <a:latin typeface="Palatino Linotype" panose="02040502050505030304" pitchFamily="18" charset="0"/>
              </a:rPr>
              <a:t>Husûsi</a:t>
            </a:r>
            <a:r>
              <a:rPr lang="tr-TR" sz="2000" b="1" dirty="0">
                <a:latin typeface="Palatino Linotype" panose="02040502050505030304" pitchFamily="18" charset="0"/>
              </a:rPr>
              <a:t> Mektebi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547974" y="529565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000" dirty="0" err="1">
                <a:latin typeface="Palatino Linotype" panose="02040502050505030304" pitchFamily="18" charset="0"/>
              </a:rPr>
              <a:t>Şemsü’l-Mekâtib</a:t>
            </a:r>
            <a:endParaRPr lang="tr-TR" sz="2000" dirty="0">
              <a:latin typeface="Palatino Linotype" panose="02040502050505030304" pitchFamily="18" charset="0"/>
            </a:endParaRPr>
          </a:p>
          <a:p>
            <a:pPr algn="ctr"/>
            <a:r>
              <a:rPr lang="tr-TR" sz="2000" dirty="0" err="1">
                <a:latin typeface="Palatino Linotype" panose="02040502050505030304" pitchFamily="18" charset="0"/>
              </a:rPr>
              <a:t>Husûsi</a:t>
            </a:r>
            <a:r>
              <a:rPr lang="tr-TR" sz="2000" dirty="0">
                <a:latin typeface="Palatino Linotype" panose="02040502050505030304" pitchFamily="18" charset="0"/>
              </a:rPr>
              <a:t> Mektebi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488" y="723992"/>
            <a:ext cx="3564973" cy="4425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6803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404446" y="3622694"/>
            <a:ext cx="8335107" cy="205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1884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yılında ise Mehmet Nadir Bey, </a:t>
            </a:r>
            <a:r>
              <a:rPr lang="tr-TR" sz="24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Çırçır’da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b="1" dirty="0" err="1">
                <a:latin typeface="Palatino Linotype" panose="02040502050505030304" pitchFamily="18" charset="0"/>
              </a:rPr>
              <a:t>Numûne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-i Terakki Mektebini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açmıştır. Okul, kısa süre sonra Şehzadebaşı’nda Burmalı Mescit karşısında 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Mümtaz Efendi Konağı 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denilen büyükçe bir binaya nakledilmiş ve asıl şöhretini burada kazanmıştır.</a:t>
            </a:r>
          </a:p>
        </p:txBody>
      </p:sp>
    </p:spTree>
    <p:extLst>
      <p:ext uri="{BB962C8B-B14F-4D97-AF65-F5344CB8AC3E}">
        <p14:creationId xmlns:p14="http://schemas.microsoft.com/office/powerpoint/2010/main" val="337264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6" y="800562"/>
            <a:ext cx="3397301" cy="5256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Dikdörtgen 5"/>
          <p:cNvSpPr/>
          <p:nvPr/>
        </p:nvSpPr>
        <p:spPr>
          <a:xfrm>
            <a:off x="3400657" y="6257664"/>
            <a:ext cx="23426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dirty="0">
                <a:latin typeface="Palatino Linotype" panose="02040502050505030304" pitchFamily="18" charset="0"/>
              </a:rPr>
              <a:t>Mehmet Nadir Bey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43" y="800562"/>
            <a:ext cx="3886919" cy="5256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6629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632" y="800562"/>
            <a:ext cx="3464169" cy="5256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2" y="800561"/>
            <a:ext cx="3499339" cy="52533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3400657" y="6257664"/>
            <a:ext cx="23426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dirty="0">
                <a:latin typeface="Palatino Linotype" panose="02040502050505030304" pitchFamily="18" charset="0"/>
              </a:rPr>
              <a:t>Mehmet Nadir Bey</a:t>
            </a:r>
          </a:p>
        </p:txBody>
      </p:sp>
    </p:spTree>
    <p:extLst>
      <p:ext uri="{BB962C8B-B14F-4D97-AF65-F5344CB8AC3E}">
        <p14:creationId xmlns:p14="http://schemas.microsoft.com/office/powerpoint/2010/main" val="3805664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1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2878845" y="974473"/>
            <a:ext cx="3386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latin typeface="Palatino Linotype" panose="02040502050505030304" pitchFamily="18" charset="0"/>
              </a:rPr>
              <a:t>Mehmet Nadir Bey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27703" y="1954161"/>
            <a:ext cx="85393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>
                <a:latin typeface="Palatino Linotype" panose="02040502050505030304" pitchFamily="18" charset="0"/>
              </a:rPr>
              <a:t>Eğitim Öncüsü: İlk Hususi Okul</a:t>
            </a:r>
          </a:p>
          <a:p>
            <a:pPr algn="ctr"/>
            <a:endParaRPr lang="tr-TR" sz="2400" dirty="0">
              <a:latin typeface="Palatino Linotype" panose="02040502050505030304" pitchFamily="18" charset="0"/>
            </a:endParaRPr>
          </a:p>
          <a:p>
            <a:pPr algn="ctr"/>
            <a:r>
              <a:rPr lang="tr-TR" sz="2400" dirty="0">
                <a:latin typeface="Palatino Linotype" panose="02040502050505030304" pitchFamily="18" charset="0"/>
              </a:rPr>
              <a:t>Eğitimci: Terbiye ve </a:t>
            </a:r>
            <a:r>
              <a:rPr lang="tr-TR" sz="2400" dirty="0" err="1">
                <a:latin typeface="Palatino Linotype" panose="02040502050505030304" pitchFamily="18" charset="0"/>
              </a:rPr>
              <a:t>Ta'lîm</a:t>
            </a:r>
            <a:r>
              <a:rPr lang="tr-TR" sz="2400" dirty="0">
                <a:latin typeface="Palatino Linotype" panose="02040502050505030304" pitchFamily="18" charset="0"/>
              </a:rPr>
              <a:t>-i </a:t>
            </a:r>
            <a:r>
              <a:rPr lang="tr-TR" sz="2400" dirty="0" err="1">
                <a:latin typeface="Palatino Linotype" panose="02040502050505030304" pitchFamily="18" charset="0"/>
              </a:rPr>
              <a:t>Etfal</a:t>
            </a:r>
            <a:r>
              <a:rPr lang="tr-TR" sz="2400" dirty="0">
                <a:latin typeface="Palatino Linotype" panose="02040502050505030304" pitchFamily="18" charset="0"/>
              </a:rPr>
              <a:t> </a:t>
            </a:r>
          </a:p>
          <a:p>
            <a:pPr algn="ctr"/>
            <a:r>
              <a:rPr lang="tr-TR" sz="2400" dirty="0">
                <a:latin typeface="Palatino Linotype" panose="02040502050505030304" pitchFamily="18" charset="0"/>
              </a:rPr>
              <a:t>(Çocukların Eğitim ve Öğretimi) </a:t>
            </a:r>
          </a:p>
          <a:p>
            <a:pPr algn="ctr"/>
            <a:endParaRPr lang="tr-TR" sz="2400" dirty="0">
              <a:latin typeface="Palatino Linotype" panose="02040502050505030304" pitchFamily="18" charset="0"/>
            </a:endParaRPr>
          </a:p>
          <a:p>
            <a:pPr algn="ctr"/>
            <a:r>
              <a:rPr lang="tr-TR" sz="2400" dirty="0">
                <a:latin typeface="Palatino Linotype" panose="02040502050505030304" pitchFamily="18" charset="0"/>
              </a:rPr>
              <a:t>Edebiyatçı: Shakespeare eserlerinin tercümeleri</a:t>
            </a:r>
          </a:p>
          <a:p>
            <a:pPr algn="ctr"/>
            <a:endParaRPr lang="tr-TR" sz="2400" dirty="0">
              <a:latin typeface="Palatino Linotype" panose="02040502050505030304" pitchFamily="18" charset="0"/>
            </a:endParaRPr>
          </a:p>
          <a:p>
            <a:pPr algn="ctr"/>
            <a:r>
              <a:rPr lang="tr-TR" sz="2400" dirty="0">
                <a:latin typeface="Palatino Linotype" panose="02040502050505030304" pitchFamily="18" charset="0"/>
              </a:rPr>
              <a:t>Matematikçi: </a:t>
            </a:r>
            <a:r>
              <a:rPr lang="tr-TR" sz="2400" dirty="0" err="1">
                <a:latin typeface="Palatino Linotype" panose="02040502050505030304" pitchFamily="18" charset="0"/>
              </a:rPr>
              <a:t>I'Intermediaire</a:t>
            </a:r>
            <a:r>
              <a:rPr lang="tr-TR" sz="2400" dirty="0">
                <a:latin typeface="Palatino Linotype" panose="02040502050505030304" pitchFamily="18" charset="0"/>
              </a:rPr>
              <a:t> </a:t>
            </a:r>
            <a:r>
              <a:rPr lang="tr-TR" sz="2400" dirty="0" err="1">
                <a:latin typeface="Palatino Linotype" panose="02040502050505030304" pitchFamily="18" charset="0"/>
              </a:rPr>
              <a:t>des</a:t>
            </a:r>
            <a:r>
              <a:rPr lang="tr-TR" sz="2400" dirty="0">
                <a:latin typeface="Palatino Linotype" panose="02040502050505030304" pitchFamily="18" charset="0"/>
              </a:rPr>
              <a:t> </a:t>
            </a:r>
            <a:r>
              <a:rPr lang="tr-TR" sz="2400" dirty="0" err="1">
                <a:latin typeface="Palatino Linotype" panose="02040502050505030304" pitchFamily="18" charset="0"/>
              </a:rPr>
              <a:t>Mathematiciens</a:t>
            </a:r>
            <a:r>
              <a:rPr lang="tr-TR" sz="2400" dirty="0">
                <a:latin typeface="Palatino Linotype" panose="02040502050505030304" pitchFamily="18" charset="0"/>
              </a:rPr>
              <a:t>, Fransa</a:t>
            </a:r>
          </a:p>
          <a:p>
            <a:pPr algn="ctr"/>
            <a:endParaRPr lang="tr-TR" sz="2400" dirty="0">
              <a:latin typeface="Palatino Linotype" panose="02040502050505030304" pitchFamily="18" charset="0"/>
            </a:endParaRPr>
          </a:p>
          <a:p>
            <a:pPr algn="ctr"/>
            <a:endParaRPr lang="tr-TR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533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1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360482" y="0"/>
            <a:ext cx="8423031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b="1" dirty="0">
              <a:latin typeface="Palatino Linotype" panose="02040502050505030304" pitchFamily="18" charset="0"/>
            </a:endParaRPr>
          </a:p>
          <a:p>
            <a:pPr algn="ctr"/>
            <a:r>
              <a:rPr lang="tr-TR" b="1" dirty="0">
                <a:latin typeface="Palatino Linotype" panose="02040502050505030304" pitchFamily="18" charset="0"/>
              </a:rPr>
              <a:t>Kaynaklar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>
                <a:latin typeface="Palatino Linotype" panose="02040502050505030304" pitchFamily="18" charset="0"/>
              </a:rPr>
              <a:t>Doğan, </a:t>
            </a:r>
            <a:r>
              <a:rPr lang="tr-TR" sz="1600" dirty="0" err="1">
                <a:latin typeface="Palatino Linotype" panose="02040502050505030304" pitchFamily="18" charset="0"/>
              </a:rPr>
              <a:t>Enfal</a:t>
            </a:r>
            <a:r>
              <a:rPr lang="tr-TR" sz="1600" dirty="0">
                <a:latin typeface="Palatino Linotype" panose="02040502050505030304" pitchFamily="18" charset="0"/>
              </a:rPr>
              <a:t> (Hazırlayan), Koz, Sabri (Hazırlayan); </a:t>
            </a:r>
            <a:r>
              <a:rPr lang="tr-TR" sz="1600" i="1" dirty="0">
                <a:latin typeface="Palatino Linotype" panose="02040502050505030304" pitchFamily="18" charset="0"/>
              </a:rPr>
              <a:t>Terbiye ve </a:t>
            </a:r>
            <a:r>
              <a:rPr lang="tr-TR" sz="1600" i="1" dirty="0" err="1">
                <a:latin typeface="Palatino Linotype" panose="02040502050505030304" pitchFamily="18" charset="0"/>
              </a:rPr>
              <a:t>Ta'lîm</a:t>
            </a:r>
            <a:r>
              <a:rPr lang="tr-TR" sz="1600" i="1" dirty="0">
                <a:latin typeface="Palatino Linotype" panose="02040502050505030304" pitchFamily="18" charset="0"/>
              </a:rPr>
              <a:t>-i </a:t>
            </a:r>
            <a:r>
              <a:rPr lang="tr-TR" sz="1600" i="1" dirty="0" err="1">
                <a:latin typeface="Palatino Linotype" panose="02040502050505030304" pitchFamily="18" charset="0"/>
              </a:rPr>
              <a:t>Etfal</a:t>
            </a:r>
            <a:r>
              <a:rPr lang="tr-TR" sz="1600" dirty="0">
                <a:latin typeface="Palatino Linotype" panose="02040502050505030304" pitchFamily="18" charset="0"/>
              </a:rPr>
              <a:t>, İstanbul Erkek Liseliler Eğitim Vakfı, İstanbul, 2004. 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>
                <a:latin typeface="Palatino Linotype" panose="02040502050505030304" pitchFamily="18" charset="0"/>
              </a:rPr>
              <a:t>Doğan, </a:t>
            </a:r>
            <a:r>
              <a:rPr lang="tr-TR" sz="1600" dirty="0" err="1">
                <a:latin typeface="Palatino Linotype" panose="02040502050505030304" pitchFamily="18" charset="0"/>
              </a:rPr>
              <a:t>Enfal</a:t>
            </a:r>
            <a:r>
              <a:rPr lang="tr-TR" sz="1600" dirty="0">
                <a:latin typeface="Palatino Linotype" panose="02040502050505030304" pitchFamily="18" charset="0"/>
              </a:rPr>
              <a:t> (Hazırlayan), Koz, Sabri (Danışman); </a:t>
            </a:r>
            <a:r>
              <a:rPr lang="tr-TR" sz="1600" i="1" dirty="0" err="1">
                <a:latin typeface="Palatino Linotype" panose="02040502050505030304" pitchFamily="18" charset="0"/>
              </a:rPr>
              <a:t>Numûne</a:t>
            </a:r>
            <a:r>
              <a:rPr lang="tr-TR" sz="1600" i="1" dirty="0">
                <a:latin typeface="Palatino Linotype" panose="02040502050505030304" pitchFamily="18" charset="0"/>
              </a:rPr>
              <a:t>-i Terakki - İlk Öğrenci Dergisi</a:t>
            </a:r>
            <a:r>
              <a:rPr lang="tr-TR" sz="1600" dirty="0">
                <a:latin typeface="Palatino Linotype" panose="02040502050505030304" pitchFamily="18" charset="0"/>
              </a:rPr>
              <a:t>, İstanbul Erkek Liseliler Eğitim Vakfı, İstanbul, 2008. 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 err="1">
                <a:latin typeface="Palatino Linotype" panose="02040502050505030304" pitchFamily="18" charset="0"/>
              </a:rPr>
              <a:t>Enginün</a:t>
            </a:r>
            <a:r>
              <a:rPr lang="tr-TR" sz="1600" dirty="0">
                <a:latin typeface="Palatino Linotype" panose="02040502050505030304" pitchFamily="18" charset="0"/>
              </a:rPr>
              <a:t>, İnci, </a:t>
            </a:r>
            <a:r>
              <a:rPr lang="tr-TR" sz="1600" i="1" dirty="0">
                <a:latin typeface="Palatino Linotype" panose="02040502050505030304" pitchFamily="18" charset="0"/>
              </a:rPr>
              <a:t>Tanzimat Devrinde Shakespeare Tercümeleri ve Tesiri</a:t>
            </a:r>
            <a:r>
              <a:rPr lang="tr-TR" sz="1600" dirty="0">
                <a:latin typeface="Palatino Linotype" panose="02040502050505030304" pitchFamily="18" charset="0"/>
              </a:rPr>
              <a:t>, İstanbul 1979. 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>
                <a:latin typeface="Palatino Linotype" panose="02040502050505030304" pitchFamily="18" charset="0"/>
              </a:rPr>
              <a:t>Ergin, Osman; </a:t>
            </a:r>
            <a:r>
              <a:rPr lang="tr-TR" sz="1600" i="1" dirty="0">
                <a:latin typeface="Palatino Linotype" panose="02040502050505030304" pitchFamily="18" charset="0"/>
              </a:rPr>
              <a:t>Türkiye Maarif Tarihi</a:t>
            </a:r>
            <a:r>
              <a:rPr lang="tr-TR" sz="1600" dirty="0">
                <a:latin typeface="Palatino Linotype" panose="02040502050505030304" pitchFamily="18" charset="0"/>
              </a:rPr>
              <a:t>, C.3, Eser Matbaası, İstanbul, 1977.</a:t>
            </a:r>
          </a:p>
          <a:p>
            <a:endParaRPr lang="tr-TR" sz="1600" i="1" dirty="0">
              <a:latin typeface="Palatino Linotype" panose="02040502050505030304" pitchFamily="18" charset="0"/>
            </a:endParaRPr>
          </a:p>
          <a:p>
            <a:r>
              <a:rPr lang="tr-TR" sz="1600" dirty="0">
                <a:latin typeface="Palatino Linotype" panose="02040502050505030304" pitchFamily="18" charset="0"/>
              </a:rPr>
              <a:t>Fazlıoğlu, İhsan; </a:t>
            </a:r>
            <a:r>
              <a:rPr lang="tr-TR" sz="1600" i="1" dirty="0">
                <a:latin typeface="Palatino Linotype" panose="02040502050505030304" pitchFamily="18" charset="0"/>
              </a:rPr>
              <a:t>Mehmet Nadir</a:t>
            </a:r>
            <a:r>
              <a:rPr lang="tr-TR" sz="1600" dirty="0">
                <a:latin typeface="Palatino Linotype" panose="02040502050505030304" pitchFamily="18" charset="0"/>
              </a:rPr>
              <a:t>, </a:t>
            </a:r>
            <a:r>
              <a:rPr lang="tr-TR" sz="1600" i="1" dirty="0">
                <a:latin typeface="Palatino Linotype" panose="02040502050505030304" pitchFamily="18" charset="0"/>
              </a:rPr>
              <a:t>Yaşamları ve Yapıtlarıyla Osmanlılar Ansiklopedisi</a:t>
            </a:r>
            <a:r>
              <a:rPr lang="tr-TR" sz="1600" dirty="0">
                <a:latin typeface="Palatino Linotype" panose="02040502050505030304" pitchFamily="18" charset="0"/>
              </a:rPr>
              <a:t>, YKY, C 2, İstanbul, 1999. </a:t>
            </a:r>
            <a:endParaRPr lang="tr-TR" sz="1600" i="1" dirty="0">
              <a:latin typeface="Palatino Linotype" panose="02040502050505030304" pitchFamily="18" charset="0"/>
            </a:endParaRPr>
          </a:p>
          <a:p>
            <a:endParaRPr lang="tr-TR" sz="1600" i="1" dirty="0">
              <a:latin typeface="Palatino Linotype" panose="02040502050505030304" pitchFamily="18" charset="0"/>
            </a:endParaRPr>
          </a:p>
          <a:p>
            <a:r>
              <a:rPr lang="tr-TR" sz="1600" dirty="0" err="1">
                <a:latin typeface="Palatino Linotype" panose="02040502050505030304" pitchFamily="18" charset="0"/>
              </a:rPr>
              <a:t>Günergun</a:t>
            </a:r>
            <a:r>
              <a:rPr lang="tr-TR" sz="1600" dirty="0">
                <a:latin typeface="Palatino Linotype" panose="02040502050505030304" pitchFamily="18" charset="0"/>
              </a:rPr>
              <a:t>, Feza; </a:t>
            </a:r>
            <a:r>
              <a:rPr lang="tr-TR" sz="1600" i="1" dirty="0">
                <a:latin typeface="Palatino Linotype" panose="02040502050505030304" pitchFamily="18" charset="0"/>
              </a:rPr>
              <a:t>Darülfünun </a:t>
            </a:r>
            <a:r>
              <a:rPr lang="tr-TR" sz="1600" i="1" dirty="0" err="1">
                <a:latin typeface="Palatino Linotype" panose="02040502050505030304" pitchFamily="18" charset="0"/>
              </a:rPr>
              <a:t>Fünun</a:t>
            </a:r>
            <a:r>
              <a:rPr lang="tr-TR" sz="1600" i="1" dirty="0">
                <a:latin typeface="Palatino Linotype" panose="02040502050505030304" pitchFamily="18" charset="0"/>
              </a:rPr>
              <a:t> (Fen) Fakültesi Mecmuası, </a:t>
            </a:r>
            <a:r>
              <a:rPr lang="tr-TR" sz="1600" dirty="0">
                <a:latin typeface="Palatino Linotype" panose="02040502050505030304" pitchFamily="18" charset="0"/>
              </a:rPr>
              <a:t>(1916-1933)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 err="1">
                <a:latin typeface="Palatino Linotype" panose="02040502050505030304" pitchFamily="18" charset="0"/>
              </a:rPr>
              <a:t>Günergun</a:t>
            </a:r>
            <a:r>
              <a:rPr lang="tr-TR" sz="1600" dirty="0">
                <a:latin typeface="Palatino Linotype" panose="02040502050505030304" pitchFamily="18" charset="0"/>
              </a:rPr>
              <a:t>, Feza;  </a:t>
            </a:r>
            <a:r>
              <a:rPr lang="tr-TR" sz="1600" i="1" dirty="0">
                <a:latin typeface="Palatino Linotype" panose="02040502050505030304" pitchFamily="18" charset="0"/>
              </a:rPr>
              <a:t>Osmanlı Bilimi Araştırmaları</a:t>
            </a:r>
            <a:r>
              <a:rPr lang="tr-TR" sz="1600" dirty="0">
                <a:latin typeface="Palatino Linotype" panose="02040502050505030304" pitchFamily="18" charset="0"/>
              </a:rPr>
              <a:t>, İstanbul 1995.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>
                <a:latin typeface="Palatino Linotype" panose="02040502050505030304" pitchFamily="18" charset="0"/>
              </a:rPr>
              <a:t>İnönü, Erdal; </a:t>
            </a:r>
            <a:r>
              <a:rPr lang="tr-TR" sz="1600" i="1" dirty="0">
                <a:latin typeface="Palatino Linotype" panose="02040502050505030304" pitchFamily="18" charset="0"/>
              </a:rPr>
              <a:t>Mehmet Nadir, Bir Eğitim ve Bilim Öncüsü</a:t>
            </a:r>
            <a:r>
              <a:rPr lang="tr-TR" sz="1600" dirty="0">
                <a:latin typeface="Palatino Linotype" panose="02040502050505030304" pitchFamily="18" charset="0"/>
              </a:rPr>
              <a:t>, </a:t>
            </a:r>
            <a:r>
              <a:rPr lang="tr-TR" sz="1600" dirty="0" err="1">
                <a:latin typeface="Palatino Linotype" panose="02040502050505030304" pitchFamily="18" charset="0"/>
              </a:rPr>
              <a:t>Tübitak</a:t>
            </a:r>
            <a:r>
              <a:rPr lang="tr-TR" sz="1600" dirty="0">
                <a:latin typeface="Palatino Linotype" panose="02040502050505030304" pitchFamily="18" charset="0"/>
              </a:rPr>
              <a:t> Yayınları, Ankara, 1997.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 err="1">
                <a:latin typeface="Palatino Linotype" panose="02040502050505030304" pitchFamily="18" charset="0"/>
              </a:rPr>
              <a:t>İhsanoğlu</a:t>
            </a:r>
            <a:r>
              <a:rPr lang="tr-TR" sz="1600" dirty="0">
                <a:latin typeface="Palatino Linotype" panose="02040502050505030304" pitchFamily="18" charset="0"/>
              </a:rPr>
              <a:t>, </a:t>
            </a:r>
            <a:r>
              <a:rPr lang="tr-TR" sz="1600" dirty="0" err="1">
                <a:latin typeface="Palatino Linotype" panose="02040502050505030304" pitchFamily="18" charset="0"/>
              </a:rPr>
              <a:t>Ekmeleddin</a:t>
            </a:r>
            <a:r>
              <a:rPr lang="tr-TR" sz="1600" dirty="0">
                <a:latin typeface="Palatino Linotype" panose="02040502050505030304" pitchFamily="18" charset="0"/>
              </a:rPr>
              <a:t> </a:t>
            </a:r>
            <a:r>
              <a:rPr lang="tr-TR" sz="1600" dirty="0" err="1">
                <a:latin typeface="Palatino Linotype" panose="02040502050505030304" pitchFamily="18" charset="0"/>
              </a:rPr>
              <a:t>v.dğr</a:t>
            </a:r>
            <a:r>
              <a:rPr lang="tr-TR" sz="1600" dirty="0">
                <a:latin typeface="Palatino Linotype" panose="02040502050505030304" pitchFamily="18" charset="0"/>
              </a:rPr>
              <a:t>.; </a:t>
            </a:r>
            <a:r>
              <a:rPr lang="tr-TR" sz="1600" i="1" dirty="0">
                <a:latin typeface="Palatino Linotype" panose="02040502050505030304" pitchFamily="18" charset="0"/>
              </a:rPr>
              <a:t>Osmanlı Matematik Literatürü Tarihi</a:t>
            </a:r>
            <a:r>
              <a:rPr lang="tr-TR" sz="1600" dirty="0">
                <a:latin typeface="Palatino Linotype" panose="02040502050505030304" pitchFamily="18" charset="0"/>
              </a:rPr>
              <a:t>, İstanbul 1999, s. 479-483.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dirty="0">
                <a:latin typeface="Palatino Linotype" panose="02040502050505030304" pitchFamily="18" charset="0"/>
              </a:rPr>
              <a:t>L. E. </a:t>
            </a:r>
            <a:r>
              <a:rPr lang="tr-TR" sz="1600" dirty="0" err="1">
                <a:latin typeface="Palatino Linotype" panose="02040502050505030304" pitchFamily="18" charset="0"/>
              </a:rPr>
              <a:t>Diskson</a:t>
            </a:r>
            <a:r>
              <a:rPr lang="tr-TR" sz="1600" dirty="0">
                <a:latin typeface="Palatino Linotype" panose="02040502050505030304" pitchFamily="18" charset="0"/>
              </a:rPr>
              <a:t>, </a:t>
            </a:r>
            <a:r>
              <a:rPr lang="tr-TR" sz="1600" i="1" dirty="0" err="1">
                <a:latin typeface="Palatino Linotype" panose="02040502050505030304" pitchFamily="18" charset="0"/>
              </a:rPr>
              <a:t>The</a:t>
            </a:r>
            <a:r>
              <a:rPr lang="tr-TR" sz="1600" i="1" dirty="0">
                <a:latin typeface="Palatino Linotype" panose="02040502050505030304" pitchFamily="18" charset="0"/>
              </a:rPr>
              <a:t> </a:t>
            </a:r>
            <a:r>
              <a:rPr lang="tr-TR" sz="1600" i="1" dirty="0" err="1">
                <a:latin typeface="Palatino Linotype" panose="02040502050505030304" pitchFamily="18" charset="0"/>
              </a:rPr>
              <a:t>History</a:t>
            </a:r>
            <a:r>
              <a:rPr lang="tr-TR" sz="1600" i="1" dirty="0">
                <a:latin typeface="Palatino Linotype" panose="02040502050505030304" pitchFamily="18" charset="0"/>
              </a:rPr>
              <a:t> of </a:t>
            </a:r>
            <a:r>
              <a:rPr lang="tr-TR" sz="1600" i="1" dirty="0" err="1">
                <a:latin typeface="Palatino Linotype" panose="02040502050505030304" pitchFamily="18" charset="0"/>
              </a:rPr>
              <a:t>Theory</a:t>
            </a:r>
            <a:r>
              <a:rPr lang="tr-TR" sz="1600" i="1" dirty="0">
                <a:latin typeface="Palatino Linotype" panose="02040502050505030304" pitchFamily="18" charset="0"/>
              </a:rPr>
              <a:t> of </a:t>
            </a:r>
            <a:r>
              <a:rPr lang="tr-TR" sz="1600" i="1" dirty="0" err="1">
                <a:latin typeface="Palatino Linotype" panose="02040502050505030304" pitchFamily="18" charset="0"/>
              </a:rPr>
              <a:t>Numbers</a:t>
            </a:r>
            <a:r>
              <a:rPr lang="tr-TR" sz="1600" dirty="0">
                <a:latin typeface="Palatino Linotype" panose="02040502050505030304" pitchFamily="18" charset="0"/>
              </a:rPr>
              <a:t>, New York, 1920.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r>
              <a:rPr lang="tr-TR" sz="1600" i="1" dirty="0">
                <a:latin typeface="Palatino Linotype" panose="02040502050505030304" pitchFamily="18" charset="0"/>
              </a:rPr>
              <a:t>Mehmet Nadir, </a:t>
            </a:r>
            <a:r>
              <a:rPr lang="tr-TR" sz="1600" dirty="0">
                <a:latin typeface="Palatino Linotype" panose="02040502050505030304" pitchFamily="18" charset="0"/>
              </a:rPr>
              <a:t>Türkiye Diyanet Vakfı İslam Ansiklopedisi, Ankara, 2004.</a:t>
            </a:r>
          </a:p>
          <a:p>
            <a:endParaRPr lang="tr-TR" sz="1600" dirty="0">
              <a:latin typeface="Palatino Linotype" panose="02040502050505030304" pitchFamily="18" charset="0"/>
            </a:endParaRPr>
          </a:p>
          <a:p>
            <a:endParaRPr lang="tr-TR" sz="16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184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891" y="2064200"/>
            <a:ext cx="5752215" cy="3879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1786400" y="1417767"/>
            <a:ext cx="557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err="1">
                <a:latin typeface="Palatino Linotype" panose="02040502050505030304" pitchFamily="18" charset="0"/>
              </a:rPr>
              <a:t>Numûne</a:t>
            </a:r>
            <a:r>
              <a:rPr lang="tr-TR" sz="2400" dirty="0">
                <a:latin typeface="Palatino Linotype" panose="02040502050505030304" pitchFamily="18" charset="0"/>
              </a:rPr>
              <a:t>-i Terakki Hususi Mektebi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612836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>
                <a:latin typeface="Palatino Linotype" panose="02040502050505030304" pitchFamily="18" charset="0"/>
              </a:rPr>
              <a:t>Kaynak: Sultan İkinci Abdülhamid Han Devri Osmanlı Mektepleri - Fotoğraf ve Planlar, Çamlıca Basım Yayın ve Tic. A.Ş., 2007.</a:t>
            </a:r>
          </a:p>
        </p:txBody>
      </p:sp>
    </p:spTree>
    <p:extLst>
      <p:ext uri="{BB962C8B-B14F-4D97-AF65-F5344CB8AC3E}">
        <p14:creationId xmlns:p14="http://schemas.microsoft.com/office/powerpoint/2010/main" val="2850183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48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588639" y="453966"/>
            <a:ext cx="59962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err="1">
                <a:latin typeface="Palatino Linotype" panose="02040502050505030304" pitchFamily="18" charset="0"/>
              </a:rPr>
              <a:t>Numûne</a:t>
            </a:r>
            <a:r>
              <a:rPr lang="tr-TR" sz="2400" dirty="0">
                <a:latin typeface="Palatino Linotype" panose="02040502050505030304" pitchFamily="18" charset="0"/>
              </a:rPr>
              <a:t>-i Terakki Mektebinin Yerleşkesi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42" y="1104126"/>
            <a:ext cx="8366412" cy="4340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177135" y="6075085"/>
            <a:ext cx="8789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>
                <a:latin typeface="Palatino Linotype" panose="02040502050505030304" pitchFamily="18" charset="0"/>
              </a:rPr>
              <a:t>Kaynak: Alman Mavileri 1913-1914 </a:t>
            </a:r>
          </a:p>
          <a:p>
            <a:r>
              <a:rPr lang="tr-TR" sz="1600" dirty="0">
                <a:latin typeface="Palatino Linotype" panose="02040502050505030304" pitchFamily="18" charset="0"/>
              </a:rPr>
              <a:t>I. Dünya Savaşı öncesi İstanbul Haritaları, İBB Kütüphane ve Müzeler Müdürlüğü, Mayıs 2006</a:t>
            </a:r>
          </a:p>
        </p:txBody>
      </p:sp>
    </p:spTree>
    <p:extLst>
      <p:ext uri="{BB962C8B-B14F-4D97-AF65-F5344CB8AC3E}">
        <p14:creationId xmlns:p14="http://schemas.microsoft.com/office/powerpoint/2010/main" val="4083567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6789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08" y="560398"/>
            <a:ext cx="3749446" cy="5857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4986463" y="1134900"/>
            <a:ext cx="25794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Okul Birincisi Ali Efendi’ye ait </a:t>
            </a:r>
            <a:r>
              <a:rPr lang="tr-TR" sz="2000" dirty="0" err="1">
                <a:latin typeface="Palatino Linotype" panose="02040502050505030304" pitchFamily="18" charset="0"/>
              </a:rPr>
              <a:t>Mekteb</a:t>
            </a:r>
            <a:r>
              <a:rPr lang="tr-TR" sz="2000" dirty="0">
                <a:latin typeface="Palatino Linotype" panose="02040502050505030304" pitchFamily="18" charset="0"/>
              </a:rPr>
              <a:t>-i </a:t>
            </a:r>
            <a:r>
              <a:rPr lang="tr-TR" sz="2000" dirty="0" err="1">
                <a:latin typeface="Palatino Linotype" panose="02040502050505030304" pitchFamily="18" charset="0"/>
              </a:rPr>
              <a:t>Numûne</a:t>
            </a:r>
            <a:r>
              <a:rPr lang="tr-TR" sz="2000" dirty="0">
                <a:latin typeface="Palatino Linotype" panose="02040502050505030304" pitchFamily="18" charset="0"/>
              </a:rPr>
              <a:t>-i Terakki </a:t>
            </a:r>
            <a:r>
              <a:rPr lang="tr-TR" sz="2000" dirty="0" err="1">
                <a:latin typeface="Palatino Linotype" panose="02040502050505030304" pitchFamily="18" charset="0"/>
              </a:rPr>
              <a:t>Şehadetnamesi</a:t>
            </a:r>
            <a:r>
              <a:rPr lang="tr-TR" sz="2000" dirty="0">
                <a:latin typeface="Palatino Linotype" panose="02040502050505030304" pitchFamily="18" charset="0"/>
              </a:rPr>
              <a:t> (28 Haziran 1891) </a:t>
            </a:r>
            <a:r>
              <a:rPr lang="tr-TR" sz="2000" dirty="0" err="1">
                <a:latin typeface="Palatino Linotype" panose="02040502050505030304" pitchFamily="18" charset="0"/>
              </a:rPr>
              <a:t>Şehadetnamenin</a:t>
            </a:r>
            <a:r>
              <a:rPr lang="tr-TR" sz="2000" dirty="0">
                <a:latin typeface="Palatino Linotype" panose="02040502050505030304" pitchFamily="18" charset="0"/>
              </a:rPr>
              <a:t> başlığında bir imtiyaz göstergesi olarak Arma-i Hümayun kullanılmıştır. 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(İELEV Koleksiyonu)</a:t>
            </a:r>
          </a:p>
        </p:txBody>
      </p:sp>
    </p:spTree>
    <p:extLst>
      <p:ext uri="{BB962C8B-B14F-4D97-AF65-F5344CB8AC3E}">
        <p14:creationId xmlns:p14="http://schemas.microsoft.com/office/powerpoint/2010/main" val="9951129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409300" y="563915"/>
            <a:ext cx="693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Palatino Linotype" panose="02040502050505030304" pitchFamily="18" charset="0"/>
              </a:rPr>
              <a:t>Başbakanlık Osmanlı Arşiv Belgeleri taranmıştır.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02" y="1589495"/>
            <a:ext cx="4031441" cy="4909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Dikdörtgen 5"/>
          <p:cNvSpPr/>
          <p:nvPr/>
        </p:nvSpPr>
        <p:spPr>
          <a:xfrm>
            <a:off x="5166730" y="2459330"/>
            <a:ext cx="33969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Maarif Nezaretince 120.000 küsur kuruşa satın alınarak resmi idadi statüsüne geçirilen </a:t>
            </a:r>
            <a:r>
              <a:rPr lang="tr-TR" sz="2000" dirty="0" err="1">
                <a:latin typeface="Palatino Linotype" panose="02040502050505030304" pitchFamily="18" charset="0"/>
              </a:rPr>
              <a:t>Numûne</a:t>
            </a:r>
            <a:r>
              <a:rPr lang="tr-TR" sz="2000" dirty="0">
                <a:latin typeface="Palatino Linotype" panose="02040502050505030304" pitchFamily="18" charset="0"/>
              </a:rPr>
              <a:t>-i Terakki Mektebinin İstanbul Leyli İdadisi adıyla anılmasına ilişkin nizamname (26 Mayıs 1909)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BOA Şûra-</a:t>
            </a:r>
            <a:r>
              <a:rPr lang="tr-TR" sz="2000" dirty="0" err="1">
                <a:latin typeface="Palatino Linotype" panose="02040502050505030304" pitchFamily="18" charset="0"/>
              </a:rPr>
              <a:t>yı</a:t>
            </a:r>
            <a:r>
              <a:rPr lang="tr-TR" sz="2000" dirty="0">
                <a:latin typeface="Palatino Linotype" panose="02040502050505030304" pitchFamily="18" charset="0"/>
              </a:rPr>
              <a:t> Devlet 224 / 79</a:t>
            </a:r>
          </a:p>
        </p:txBody>
      </p:sp>
    </p:spTree>
    <p:extLst>
      <p:ext uri="{BB962C8B-B14F-4D97-AF65-F5344CB8AC3E}">
        <p14:creationId xmlns:p14="http://schemas.microsoft.com/office/powerpoint/2010/main" val="4044518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2" y="486697"/>
            <a:ext cx="4180732" cy="60218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5199776" y="2431945"/>
            <a:ext cx="26374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err="1">
                <a:latin typeface="Palatino Linotype" panose="02040502050505030304" pitchFamily="18" charset="0"/>
              </a:rPr>
              <a:t>Numûne</a:t>
            </a:r>
            <a:r>
              <a:rPr lang="tr-TR" sz="2000" dirty="0">
                <a:latin typeface="Palatino Linotype" panose="02040502050505030304" pitchFamily="18" charset="0"/>
              </a:rPr>
              <a:t>-i Terakki Mektebinin resmi statüye geçirilmesi ile ilgili Bakanlar Kurulu Kararı</a:t>
            </a:r>
          </a:p>
          <a:p>
            <a:r>
              <a:rPr lang="tr-TR" sz="2000" dirty="0">
                <a:latin typeface="Palatino Linotype" panose="02040502050505030304" pitchFamily="18" charset="0"/>
              </a:rPr>
              <a:t>(4 Temmuz 1909)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BOA MV. 129 / 44</a:t>
            </a:r>
          </a:p>
        </p:txBody>
      </p:sp>
    </p:spTree>
    <p:extLst>
      <p:ext uri="{BB962C8B-B14F-4D97-AF65-F5344CB8AC3E}">
        <p14:creationId xmlns:p14="http://schemas.microsoft.com/office/powerpoint/2010/main" val="1811347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0251" y="446363"/>
            <a:ext cx="8611737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latin typeface="Palatino Linotype" panose="02040502050505030304" pitchFamily="18" charset="0"/>
              </a:rPr>
              <a:t>Okul </a:t>
            </a:r>
            <a:r>
              <a:rPr lang="tr-TR" b="1" dirty="0">
                <a:latin typeface="Palatino Linotype" panose="02040502050505030304" pitchFamily="18" charset="0"/>
              </a:rPr>
              <a:t>1898</a:t>
            </a:r>
            <a:r>
              <a:rPr lang="tr-TR" dirty="0">
                <a:latin typeface="Palatino Linotype" panose="02040502050505030304" pitchFamily="18" charset="0"/>
              </a:rPr>
              <a:t> yılında Ağa Yokuşu’ndaki </a:t>
            </a:r>
            <a:r>
              <a:rPr lang="tr-TR" b="1" dirty="0" err="1">
                <a:latin typeface="Palatino Linotype" panose="02040502050505030304" pitchFamily="18" charset="0"/>
              </a:rPr>
              <a:t>Şirvanizade</a:t>
            </a:r>
            <a:r>
              <a:rPr lang="tr-TR" b="1" dirty="0">
                <a:latin typeface="Palatino Linotype" panose="02040502050505030304" pitchFamily="18" charset="0"/>
              </a:rPr>
              <a:t> Rüştü Paşa Konağı</a:t>
            </a:r>
            <a:r>
              <a:rPr lang="tr-TR" dirty="0">
                <a:latin typeface="Palatino Linotype" panose="02040502050505030304" pitchFamily="18" charset="0"/>
              </a:rPr>
              <a:t>’na taşınmıştır.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1902</a:t>
            </a:r>
            <a:r>
              <a:rPr lang="tr-TR" dirty="0">
                <a:latin typeface="Palatino Linotype" panose="02040502050505030304" pitchFamily="18" charset="0"/>
              </a:rPr>
              <a:t> yılında Laleli Koska’da Yeşil </a:t>
            </a:r>
            <a:r>
              <a:rPr lang="tr-TR" dirty="0" err="1">
                <a:latin typeface="Palatino Linotype" panose="02040502050505030304" pitchFamily="18" charset="0"/>
              </a:rPr>
              <a:t>Tulumba’daki</a:t>
            </a:r>
            <a:r>
              <a:rPr lang="tr-TR" dirty="0">
                <a:latin typeface="Palatino Linotype" panose="02040502050505030304" pitchFamily="18" charset="0"/>
              </a:rPr>
              <a:t> </a:t>
            </a:r>
            <a:r>
              <a:rPr lang="tr-TR" b="1" dirty="0">
                <a:latin typeface="Palatino Linotype" panose="02040502050505030304" pitchFamily="18" charset="0"/>
              </a:rPr>
              <a:t>Medrese-i Edebiye Binası </a:t>
            </a:r>
            <a:r>
              <a:rPr lang="tr-TR" dirty="0">
                <a:latin typeface="Palatino Linotype" panose="02040502050505030304" pitchFamily="18" charset="0"/>
              </a:rPr>
              <a:t>satın alınmıştır.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1903</a:t>
            </a:r>
            <a:r>
              <a:rPr lang="tr-TR" dirty="0">
                <a:latin typeface="Palatino Linotype" panose="02040502050505030304" pitchFamily="18" charset="0"/>
              </a:rPr>
              <a:t> yılında yeniden </a:t>
            </a:r>
            <a:r>
              <a:rPr lang="tr-TR" b="1" dirty="0" err="1">
                <a:latin typeface="Palatino Linotype" panose="02040502050505030304" pitchFamily="18" charset="0"/>
              </a:rPr>
              <a:t>Şirvanizade</a:t>
            </a:r>
            <a:r>
              <a:rPr lang="tr-TR" b="1" dirty="0">
                <a:latin typeface="Palatino Linotype" panose="02040502050505030304" pitchFamily="18" charset="0"/>
              </a:rPr>
              <a:t> Konağı</a:t>
            </a:r>
            <a:r>
              <a:rPr lang="tr-TR" dirty="0">
                <a:latin typeface="Palatino Linotype" panose="02040502050505030304" pitchFamily="18" charset="0"/>
              </a:rPr>
              <a:t>’na dönülmüştür.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1904</a:t>
            </a:r>
            <a:r>
              <a:rPr lang="tr-TR" dirty="0">
                <a:latin typeface="Palatino Linotype" panose="02040502050505030304" pitchFamily="18" charset="0"/>
              </a:rPr>
              <a:t> yılında Maarif Nazırı Haşim Paşa’nın Saraçhane’deki </a:t>
            </a:r>
            <a:r>
              <a:rPr lang="tr-TR" b="1" dirty="0">
                <a:latin typeface="Palatino Linotype" panose="02040502050505030304" pitchFamily="18" charset="0"/>
              </a:rPr>
              <a:t>Kırmızı Konağı’</a:t>
            </a:r>
            <a:r>
              <a:rPr lang="tr-TR" dirty="0">
                <a:latin typeface="Palatino Linotype" panose="02040502050505030304" pitchFamily="18" charset="0"/>
              </a:rPr>
              <a:t>na taşınılmıştır.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1905</a:t>
            </a:r>
            <a:r>
              <a:rPr lang="tr-TR" dirty="0">
                <a:latin typeface="Palatino Linotype" panose="02040502050505030304" pitchFamily="18" charset="0"/>
              </a:rPr>
              <a:t> yılında </a:t>
            </a:r>
            <a:r>
              <a:rPr lang="tr-TR" dirty="0" err="1">
                <a:latin typeface="Palatino Linotype" panose="02040502050505030304" pitchFamily="18" charset="0"/>
              </a:rPr>
              <a:t>Kantarcılar’daki</a:t>
            </a:r>
            <a:r>
              <a:rPr lang="tr-TR" dirty="0">
                <a:latin typeface="Palatino Linotype" panose="02040502050505030304" pitchFamily="18" charset="0"/>
              </a:rPr>
              <a:t> </a:t>
            </a:r>
            <a:r>
              <a:rPr lang="tr-TR" b="1" dirty="0" err="1">
                <a:latin typeface="Palatino Linotype" panose="02040502050505030304" pitchFamily="18" charset="0"/>
              </a:rPr>
              <a:t>Edhem</a:t>
            </a:r>
            <a:r>
              <a:rPr lang="tr-TR" b="1" dirty="0">
                <a:latin typeface="Palatino Linotype" panose="02040502050505030304" pitchFamily="18" charset="0"/>
              </a:rPr>
              <a:t> Paşa Konağı</a:t>
            </a:r>
            <a:r>
              <a:rPr lang="tr-TR" dirty="0">
                <a:latin typeface="Palatino Linotype" panose="02040502050505030304" pitchFamily="18" charset="0"/>
              </a:rPr>
              <a:t>’na taşınılmıştır.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1909</a:t>
            </a:r>
            <a:r>
              <a:rPr lang="tr-TR" dirty="0">
                <a:latin typeface="Palatino Linotype" panose="02040502050505030304" pitchFamily="18" charset="0"/>
              </a:rPr>
              <a:t> yılında okulun ismi </a:t>
            </a:r>
            <a:r>
              <a:rPr lang="tr-TR" b="1" dirty="0">
                <a:latin typeface="Palatino Linotype" panose="02040502050505030304" pitchFamily="18" charset="0"/>
              </a:rPr>
              <a:t>İstanbul Leyli İdadisi</a:t>
            </a:r>
            <a:r>
              <a:rPr lang="tr-TR" dirty="0">
                <a:latin typeface="Palatino Linotype" panose="02040502050505030304" pitchFamily="18" charset="0"/>
              </a:rPr>
              <a:t> olarak değiştirilmiş ve Sultan </a:t>
            </a:r>
            <a:r>
              <a:rPr lang="tr-TR" dirty="0" err="1">
                <a:latin typeface="Palatino Linotype" panose="02040502050505030304" pitchFamily="18" charset="0"/>
              </a:rPr>
              <a:t>Mahmud</a:t>
            </a:r>
            <a:r>
              <a:rPr lang="tr-TR" dirty="0">
                <a:latin typeface="Palatino Linotype" panose="02040502050505030304" pitchFamily="18" charset="0"/>
              </a:rPr>
              <a:t> Türbesi arkasındaki </a:t>
            </a:r>
            <a:r>
              <a:rPr lang="tr-TR" b="1" dirty="0" err="1">
                <a:latin typeface="Palatino Linotype" panose="02040502050505030304" pitchFamily="18" charset="0"/>
              </a:rPr>
              <a:t>Bezmialem</a:t>
            </a:r>
            <a:r>
              <a:rPr lang="tr-TR" b="1" dirty="0">
                <a:latin typeface="Palatino Linotype" panose="02040502050505030304" pitchFamily="18" charset="0"/>
              </a:rPr>
              <a:t> Valide Sultan’ın yaptırmış olduğu binaya </a:t>
            </a:r>
            <a:r>
              <a:rPr lang="tr-TR" dirty="0">
                <a:latin typeface="Palatino Linotype" panose="02040502050505030304" pitchFamily="18" charset="0"/>
              </a:rPr>
              <a:t>taşınılmıştır.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1910</a:t>
            </a:r>
            <a:r>
              <a:rPr lang="tr-TR" dirty="0">
                <a:latin typeface="Palatino Linotype" panose="02040502050505030304" pitchFamily="18" charset="0"/>
              </a:rPr>
              <a:t> yılında okul </a:t>
            </a:r>
            <a:r>
              <a:rPr lang="tr-TR" b="1" dirty="0">
                <a:latin typeface="Palatino Linotype" panose="02040502050505030304" pitchFamily="18" charset="0"/>
              </a:rPr>
              <a:t>İstanbul Lisesi </a:t>
            </a:r>
            <a:r>
              <a:rPr lang="tr-TR" dirty="0">
                <a:latin typeface="Palatino Linotype" panose="02040502050505030304" pitchFamily="18" charset="0"/>
              </a:rPr>
              <a:t>adını almış, ilk kez bir okul adında </a:t>
            </a:r>
            <a:r>
              <a:rPr lang="tr-TR" b="1" dirty="0">
                <a:latin typeface="Palatino Linotype" panose="02040502050505030304" pitchFamily="18" charset="0"/>
              </a:rPr>
              <a:t>lise</a:t>
            </a:r>
            <a:r>
              <a:rPr lang="tr-TR" dirty="0">
                <a:latin typeface="Palatino Linotype" panose="02040502050505030304" pitchFamily="18" charset="0"/>
              </a:rPr>
              <a:t> kelimesi kullanılmıştır.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b="1" dirty="0">
                <a:latin typeface="Palatino Linotype" panose="02040502050505030304" pitchFamily="18" charset="0"/>
              </a:rPr>
              <a:t>1913</a:t>
            </a:r>
            <a:r>
              <a:rPr lang="tr-TR" dirty="0">
                <a:latin typeface="Palatino Linotype" panose="02040502050505030304" pitchFamily="18" charset="0"/>
              </a:rPr>
              <a:t> yılında okulun adı </a:t>
            </a:r>
            <a:r>
              <a:rPr lang="tr-TR" b="1" dirty="0">
                <a:latin typeface="Palatino Linotype" panose="02040502050505030304" pitchFamily="18" charset="0"/>
              </a:rPr>
              <a:t>İstanbul Sultanis</a:t>
            </a:r>
            <a:r>
              <a:rPr lang="tr-TR" dirty="0">
                <a:latin typeface="Palatino Linotype" panose="02040502050505030304" pitchFamily="18" charset="0"/>
              </a:rPr>
              <a:t>ine çevrilmiştir. Okula Karaköy’de bulunan </a:t>
            </a:r>
            <a:r>
              <a:rPr lang="tr-TR" b="1" dirty="0">
                <a:latin typeface="Palatino Linotype" panose="02040502050505030304" pitchFamily="18" charset="0"/>
              </a:rPr>
              <a:t>Saint Benoit Lisesi Binaları</a:t>
            </a:r>
            <a:r>
              <a:rPr lang="tr-TR" dirty="0">
                <a:latin typeface="Palatino Linotype" panose="02040502050505030304" pitchFamily="18" charset="0"/>
              </a:rPr>
              <a:t> tahsis edilmiştir. </a:t>
            </a:r>
          </a:p>
          <a:p>
            <a:endParaRPr lang="tr-TR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883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89" y="1554480"/>
            <a:ext cx="5812354" cy="4034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6235589" y="1554480"/>
            <a:ext cx="25975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Balkan Harbi sebebiyle İstanbul </a:t>
            </a:r>
            <a:r>
              <a:rPr lang="tr-TR" sz="2000" dirty="0" err="1">
                <a:latin typeface="Palatino Linotype" panose="02040502050505030304" pitchFamily="18" charset="0"/>
              </a:rPr>
              <a:t>Sultânisinin</a:t>
            </a:r>
            <a:r>
              <a:rPr lang="tr-TR" sz="2000" dirty="0">
                <a:latin typeface="Palatino Linotype" panose="02040502050505030304" pitchFamily="18" charset="0"/>
              </a:rPr>
              <a:t> hastane olarak kullanıldığına dair Maarif Nezaretinin Dahiliye Nezaretine gönderdiği yazı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16 Aralık 1912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(BOA DH İD 26/2-16)</a:t>
            </a:r>
          </a:p>
        </p:txBody>
      </p:sp>
    </p:spTree>
    <p:extLst>
      <p:ext uri="{BB962C8B-B14F-4D97-AF65-F5344CB8AC3E}">
        <p14:creationId xmlns:p14="http://schemas.microsoft.com/office/powerpoint/2010/main" val="4580110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6789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89179"/>
            <a:ext cx="4202049" cy="4097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306718" y="1593076"/>
            <a:ext cx="395856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Okulun Saint Benoit Lisesi Binalarında faaliyet gösterdiği yıllarda kullanılan resmi kağıtlardaki antet. Antetteki binalar Saint Benoit Lisesi Binaları, arma ise ilk İstanbul Lisesi armasıdır. </a:t>
            </a:r>
            <a:r>
              <a:rPr lang="tr-TR" sz="2000" dirty="0" err="1">
                <a:latin typeface="Palatino Linotype" panose="02040502050505030304" pitchFamily="18" charset="0"/>
              </a:rPr>
              <a:t>Antetin</a:t>
            </a:r>
            <a:r>
              <a:rPr lang="tr-TR" sz="2000" dirty="0">
                <a:latin typeface="Palatino Linotype" panose="02040502050505030304" pitchFamily="18" charset="0"/>
              </a:rPr>
              <a:t> en altında ‘İstanbul </a:t>
            </a:r>
            <a:r>
              <a:rPr lang="tr-TR" sz="2000" dirty="0" err="1">
                <a:latin typeface="Palatino Linotype" panose="02040502050505030304" pitchFamily="18" charset="0"/>
              </a:rPr>
              <a:t>Sultânîsi</a:t>
            </a:r>
            <a:r>
              <a:rPr lang="tr-TR" sz="2000" dirty="0">
                <a:latin typeface="Palatino Linotype" panose="02040502050505030304" pitchFamily="18" charset="0"/>
              </a:rPr>
              <a:t>’ yazmaktadır. 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(Okul Müzesine bağışlamış olduğum kişisel koleksiyonumdan)</a:t>
            </a:r>
          </a:p>
        </p:txBody>
      </p:sp>
    </p:spTree>
    <p:extLst>
      <p:ext uri="{BB962C8B-B14F-4D97-AF65-F5344CB8AC3E}">
        <p14:creationId xmlns:p14="http://schemas.microsoft.com/office/powerpoint/2010/main" val="3495454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65" y="1072661"/>
            <a:ext cx="6873269" cy="4412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3205279" y="5986984"/>
            <a:ext cx="2733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Palatino Linotype" panose="02040502050505030304" pitchFamily="18" charset="0"/>
              </a:rPr>
              <a:t>Saint Benoit Lisesi Binası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307256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8" y="2233537"/>
            <a:ext cx="8616462" cy="23909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09163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80" y="589936"/>
            <a:ext cx="3865920" cy="5154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1318479" y="6130158"/>
            <a:ext cx="28789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Orhan Omay (İEL 1938)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33" y="1005475"/>
            <a:ext cx="2458293" cy="45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68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663819" y="1272332"/>
            <a:ext cx="781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Palatino Linotype" panose="02040502050505030304" pitchFamily="18" charset="0"/>
              </a:rPr>
              <a:t>İstanbul (Erkek) Lisesi tarihçesi nasıl ortaya çıkarıldı?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63819" y="2036539"/>
            <a:ext cx="64403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tr-TR" sz="2400" dirty="0">
                <a:latin typeface="Palatino Linotype" panose="02040502050505030304" pitchFamily="18" charset="0"/>
              </a:rPr>
              <a:t>Başbakanlık Osmanlı Arşivleri</a:t>
            </a:r>
          </a:p>
          <a:p>
            <a:endParaRPr lang="tr-TR" sz="2400" dirty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tr-TR" sz="2400" dirty="0">
                <a:latin typeface="Palatino Linotype" panose="02040502050505030304" pitchFamily="18" charset="0"/>
              </a:rPr>
              <a:t>Dönemin Gazete ve Dergileri</a:t>
            </a:r>
          </a:p>
          <a:p>
            <a:endParaRPr lang="tr-TR" sz="2400" dirty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tr-TR" sz="2400" dirty="0">
                <a:latin typeface="Palatino Linotype" panose="02040502050505030304" pitchFamily="18" charset="0"/>
              </a:rPr>
              <a:t>Yıllıklar, Okul Kütükleri, Öğrenci Belgeleri</a:t>
            </a:r>
          </a:p>
          <a:p>
            <a:endParaRPr lang="tr-TR" sz="2400" dirty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tr-TR" sz="2400" dirty="0">
                <a:latin typeface="Palatino Linotype" panose="02040502050505030304" pitchFamily="18" charset="0"/>
              </a:rPr>
              <a:t>Celal Ferdi Gökçay’ın Albümü</a:t>
            </a:r>
          </a:p>
          <a:p>
            <a:pPr marL="285750" indent="-285750">
              <a:buFontTx/>
              <a:buChar char="-"/>
            </a:pPr>
            <a:endParaRPr lang="tr-TR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9963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81" y="438150"/>
            <a:ext cx="4265718" cy="59816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4919473" y="1997839"/>
            <a:ext cx="37307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İstanbul </a:t>
            </a:r>
            <a:r>
              <a:rPr lang="tr-TR" sz="2000" dirty="0" err="1">
                <a:latin typeface="Palatino Linotype" panose="02040502050505030304" pitchFamily="18" charset="0"/>
              </a:rPr>
              <a:t>Sultânisi</a:t>
            </a:r>
            <a:r>
              <a:rPr lang="tr-TR" sz="2000" dirty="0">
                <a:latin typeface="Palatino Linotype" panose="02040502050505030304" pitchFamily="18" charset="0"/>
              </a:rPr>
              <a:t> </a:t>
            </a:r>
            <a:r>
              <a:rPr lang="tr-TR" sz="2000" dirty="0" err="1">
                <a:latin typeface="Palatino Linotype" panose="02040502050505030304" pitchFamily="18" charset="0"/>
              </a:rPr>
              <a:t>kısm</a:t>
            </a:r>
            <a:r>
              <a:rPr lang="tr-TR" sz="2000" dirty="0">
                <a:latin typeface="Palatino Linotype" panose="02040502050505030304" pitchFamily="18" charset="0"/>
              </a:rPr>
              <a:t>-ı </a:t>
            </a:r>
            <a:r>
              <a:rPr lang="tr-TR" sz="2000" dirty="0" err="1">
                <a:latin typeface="Palatino Linotype" panose="02040502050505030304" pitchFamily="18" charset="0"/>
              </a:rPr>
              <a:t>ibdidaisi</a:t>
            </a:r>
            <a:r>
              <a:rPr lang="tr-TR" sz="2000" dirty="0">
                <a:latin typeface="Palatino Linotype" panose="02040502050505030304" pitchFamily="18" charset="0"/>
              </a:rPr>
              <a:t> için ahiren Almanya’dan celp edilmiş olan </a:t>
            </a:r>
            <a:r>
              <a:rPr lang="tr-TR" sz="2000" dirty="0" err="1">
                <a:latin typeface="Palatino Linotype" panose="02040502050505030304" pitchFamily="18" charset="0"/>
              </a:rPr>
              <a:t>Sifard</a:t>
            </a:r>
            <a:r>
              <a:rPr lang="tr-TR" sz="2000" dirty="0">
                <a:latin typeface="Palatino Linotype" panose="02040502050505030304" pitchFamily="18" charset="0"/>
              </a:rPr>
              <a:t>, </a:t>
            </a:r>
            <a:r>
              <a:rPr lang="tr-TR" sz="2000" dirty="0" err="1">
                <a:latin typeface="Palatino Linotype" panose="02040502050505030304" pitchFamily="18" charset="0"/>
              </a:rPr>
              <a:t>Suzen</a:t>
            </a:r>
            <a:r>
              <a:rPr lang="tr-TR" sz="2000" dirty="0">
                <a:latin typeface="Palatino Linotype" panose="02040502050505030304" pitchFamily="18" charset="0"/>
              </a:rPr>
              <a:t>, </a:t>
            </a:r>
            <a:r>
              <a:rPr lang="tr-TR" sz="2000" dirty="0" err="1">
                <a:latin typeface="Palatino Linotype" panose="02040502050505030304" pitchFamily="18" charset="0"/>
              </a:rPr>
              <a:t>Tierberg</a:t>
            </a:r>
            <a:r>
              <a:rPr lang="tr-TR" sz="2000" dirty="0">
                <a:latin typeface="Palatino Linotype" panose="02040502050505030304" pitchFamily="18" charset="0"/>
              </a:rPr>
              <a:t> ve </a:t>
            </a:r>
            <a:r>
              <a:rPr lang="tr-TR" sz="2000" dirty="0" err="1">
                <a:latin typeface="Palatino Linotype" panose="02040502050505030304" pitchFamily="18" charset="0"/>
              </a:rPr>
              <a:t>Istark</a:t>
            </a:r>
            <a:r>
              <a:rPr lang="tr-TR" sz="2000" dirty="0">
                <a:latin typeface="Palatino Linotype" panose="02040502050505030304" pitchFamily="18" charset="0"/>
              </a:rPr>
              <a:t> Efendilerin hizmet-i devlete kabullerinin onaylanması (27 Ocak 1916)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BOA MV 24/246 </a:t>
            </a:r>
          </a:p>
        </p:txBody>
      </p:sp>
    </p:spTree>
    <p:extLst>
      <p:ext uri="{BB962C8B-B14F-4D97-AF65-F5344CB8AC3E}">
        <p14:creationId xmlns:p14="http://schemas.microsoft.com/office/powerpoint/2010/main" val="3147744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93" y="510950"/>
            <a:ext cx="4161887" cy="58360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4919473" y="1997839"/>
            <a:ext cx="37307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Almanya </a:t>
            </a:r>
            <a:r>
              <a:rPr lang="tr-TR" sz="2000" dirty="0" err="1">
                <a:latin typeface="Palatino Linotype" panose="02040502050505030304" pitchFamily="18" charset="0"/>
              </a:rPr>
              <a:t>tebasından</a:t>
            </a:r>
            <a:r>
              <a:rPr lang="tr-TR" sz="2000" dirty="0">
                <a:latin typeface="Palatino Linotype" panose="02040502050505030304" pitchFamily="18" charset="0"/>
              </a:rPr>
              <a:t> </a:t>
            </a:r>
            <a:r>
              <a:rPr lang="tr-TR" sz="2000" dirty="0" err="1">
                <a:latin typeface="Palatino Linotype" panose="02040502050505030304" pitchFamily="18" charset="0"/>
              </a:rPr>
              <a:t>Werner</a:t>
            </a:r>
            <a:r>
              <a:rPr lang="tr-TR" sz="2000" dirty="0">
                <a:latin typeface="Palatino Linotype" panose="02040502050505030304" pitchFamily="18" charset="0"/>
              </a:rPr>
              <a:t> </a:t>
            </a:r>
            <a:r>
              <a:rPr lang="tr-TR" sz="2000" dirty="0" err="1">
                <a:latin typeface="Palatino Linotype" panose="02040502050505030304" pitchFamily="18" charset="0"/>
              </a:rPr>
              <a:t>Roteler</a:t>
            </a:r>
            <a:r>
              <a:rPr lang="tr-TR" sz="2000" dirty="0">
                <a:latin typeface="Palatino Linotype" panose="02040502050505030304" pitchFamily="18" charset="0"/>
              </a:rPr>
              <a:t> Efendi’nin İstanbul </a:t>
            </a:r>
            <a:r>
              <a:rPr lang="tr-TR" sz="2000" dirty="0" err="1">
                <a:latin typeface="Palatino Linotype" panose="02040502050505030304" pitchFamily="18" charset="0"/>
              </a:rPr>
              <a:t>Sûltanisi</a:t>
            </a:r>
            <a:r>
              <a:rPr lang="tr-TR" sz="2000" dirty="0">
                <a:latin typeface="Palatino Linotype" panose="02040502050505030304" pitchFamily="18" charset="0"/>
              </a:rPr>
              <a:t> Almanca Muallimliğinde istihdam edilmek üzere hizmet-i devlete kabulünün onaylanması.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25 Ocak 1917 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BOA MV 246/79</a:t>
            </a:r>
          </a:p>
        </p:txBody>
      </p:sp>
    </p:spTree>
    <p:extLst>
      <p:ext uri="{BB962C8B-B14F-4D97-AF65-F5344CB8AC3E}">
        <p14:creationId xmlns:p14="http://schemas.microsoft.com/office/powerpoint/2010/main" val="3213505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79131" y="4998091"/>
            <a:ext cx="89857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İstanbul </a:t>
            </a:r>
            <a:r>
              <a:rPr lang="tr-TR" sz="2000" dirty="0" err="1">
                <a:latin typeface="Palatino Linotype" panose="02040502050505030304" pitchFamily="18" charset="0"/>
              </a:rPr>
              <a:t>Sultânisi</a:t>
            </a:r>
            <a:r>
              <a:rPr lang="tr-TR" sz="2000" dirty="0">
                <a:latin typeface="Palatino Linotype" panose="02040502050505030304" pitchFamily="18" charset="0"/>
              </a:rPr>
              <a:t> öğretmenlerinin 1917 tarihli Fenerbahçe gezisi.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Soldan sağa kırmızı işaretli olanlar Alman öğretmenler: </a:t>
            </a:r>
            <a:r>
              <a:rPr lang="tr-TR" sz="2000" dirty="0" err="1">
                <a:latin typeface="Palatino Linotype" panose="02040502050505030304" pitchFamily="18" charset="0"/>
              </a:rPr>
              <a:t>Roßnagel</a:t>
            </a:r>
            <a:r>
              <a:rPr lang="tr-TR" sz="2000" dirty="0">
                <a:latin typeface="Palatino Linotype" panose="02040502050505030304" pitchFamily="18" charset="0"/>
              </a:rPr>
              <a:t> ve </a:t>
            </a:r>
            <a:r>
              <a:rPr lang="tr-TR" sz="2000" dirty="0" err="1">
                <a:latin typeface="Palatino Linotype" panose="02040502050505030304" pitchFamily="18" charset="0"/>
              </a:rPr>
              <a:t>Tierberg</a:t>
            </a:r>
            <a:r>
              <a:rPr lang="tr-TR" sz="2000" dirty="0">
                <a:latin typeface="Palatino Linotype" panose="02040502050505030304" pitchFamily="18" charset="0"/>
              </a:rPr>
              <a:t>.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(Okul Müzesine bağışlamış olduğum kişisel koleksiyonumdan)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201" y="635705"/>
            <a:ext cx="6623598" cy="39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16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057" y="0"/>
            <a:ext cx="581606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04792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6789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6" y="3714972"/>
            <a:ext cx="3830207" cy="2395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4798576" y="3863931"/>
            <a:ext cx="3958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Nüfus tezkiremle aşı </a:t>
            </a:r>
            <a:r>
              <a:rPr lang="tr-TR" sz="2000" dirty="0" err="1">
                <a:latin typeface="Palatino Linotype" panose="02040502050505030304" pitchFamily="18" charset="0"/>
              </a:rPr>
              <a:t>şehadetnamemi</a:t>
            </a:r>
            <a:r>
              <a:rPr lang="tr-TR" sz="2000" dirty="0">
                <a:latin typeface="Palatino Linotype" panose="02040502050505030304" pitchFamily="18" charset="0"/>
              </a:rPr>
              <a:t> mektep idaresinden aldım. (7 Şubat 1330 – 20 Şubat 1915)</a:t>
            </a:r>
          </a:p>
          <a:p>
            <a:r>
              <a:rPr lang="tr-TR" sz="2000" dirty="0">
                <a:latin typeface="Palatino Linotype" panose="02040502050505030304" pitchFamily="18" charset="0"/>
              </a:rPr>
              <a:t>Harbiye Nezaretine gönüllü olarak askere yazıldığımdan mektebi terk ettim. 301 Macit.</a:t>
            </a:r>
          </a:p>
        </p:txBody>
      </p:sp>
    </p:spTree>
    <p:extLst>
      <p:ext uri="{BB962C8B-B14F-4D97-AF65-F5344CB8AC3E}">
        <p14:creationId xmlns:p14="http://schemas.microsoft.com/office/powerpoint/2010/main" val="42280389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729552" y="3074749"/>
            <a:ext cx="46288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Palatino Linotype" panose="02040502050505030304" pitchFamily="18" charset="0"/>
              </a:rPr>
              <a:t>RECEP ATAMAN (İEL 1932)</a:t>
            </a:r>
          </a:p>
        </p:txBody>
      </p:sp>
    </p:spTree>
    <p:extLst>
      <p:ext uri="{BB962C8B-B14F-4D97-AF65-F5344CB8AC3E}">
        <p14:creationId xmlns:p14="http://schemas.microsoft.com/office/powerpoint/2010/main" val="32278844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00115" y="1465576"/>
            <a:ext cx="853287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latin typeface="Palatino Linotype" panose="02040502050505030304" pitchFamily="18" charset="0"/>
              </a:rPr>
              <a:t>1918</a:t>
            </a:r>
            <a:r>
              <a:rPr lang="tr-TR" sz="2200" dirty="0">
                <a:latin typeface="Palatino Linotype" panose="02040502050505030304" pitchFamily="18" charset="0"/>
              </a:rPr>
              <a:t>’de Şehzadebaşı’ndaki </a:t>
            </a:r>
            <a:r>
              <a:rPr lang="tr-TR" sz="2200" b="1" dirty="0">
                <a:latin typeface="Palatino Linotype" panose="02040502050505030304" pitchFamily="18" charset="0"/>
              </a:rPr>
              <a:t>Haşim Paşa Konağı</a:t>
            </a:r>
            <a:r>
              <a:rPr lang="tr-TR" sz="2200" dirty="0">
                <a:latin typeface="Palatino Linotype" panose="02040502050505030304" pitchFamily="18" charset="0"/>
              </a:rPr>
              <a:t>’na taşınılmıştır. </a:t>
            </a:r>
          </a:p>
          <a:p>
            <a:endParaRPr lang="tr-TR" sz="2200" dirty="0">
              <a:latin typeface="Palatino Linotype" panose="02040502050505030304" pitchFamily="18" charset="0"/>
            </a:endParaRPr>
          </a:p>
          <a:p>
            <a:r>
              <a:rPr lang="tr-TR" sz="2200" dirty="0">
                <a:latin typeface="Palatino Linotype" panose="02040502050505030304" pitchFamily="18" charset="0"/>
              </a:rPr>
              <a:t>Yine aynı yıl </a:t>
            </a:r>
            <a:r>
              <a:rPr lang="tr-TR" sz="2200" b="1" dirty="0">
                <a:latin typeface="Palatino Linotype" panose="02040502050505030304" pitchFamily="18" charset="0"/>
              </a:rPr>
              <a:t>Mercan İdadisi Binası</a:t>
            </a:r>
            <a:r>
              <a:rPr lang="tr-TR" sz="2200" dirty="0">
                <a:latin typeface="Palatino Linotype" panose="02040502050505030304" pitchFamily="18" charset="0"/>
              </a:rPr>
              <a:t>na taşınılmıştır. </a:t>
            </a:r>
          </a:p>
          <a:p>
            <a:endParaRPr lang="tr-TR" sz="2200" dirty="0">
              <a:latin typeface="Palatino Linotype" panose="02040502050505030304" pitchFamily="18" charset="0"/>
            </a:endParaRPr>
          </a:p>
          <a:p>
            <a:r>
              <a:rPr lang="tr-TR" sz="2200" b="1" dirty="0">
                <a:latin typeface="Palatino Linotype" panose="02040502050505030304" pitchFamily="18" charset="0"/>
              </a:rPr>
              <a:t>1919</a:t>
            </a:r>
            <a:r>
              <a:rPr lang="tr-TR" sz="2200" dirty="0">
                <a:latin typeface="Palatino Linotype" panose="02040502050505030304" pitchFamily="18" charset="0"/>
              </a:rPr>
              <a:t> yılında Saraçhane’deki </a:t>
            </a:r>
            <a:r>
              <a:rPr lang="tr-TR" sz="2200" b="1" dirty="0">
                <a:latin typeface="Palatino Linotype" panose="02040502050505030304" pitchFamily="18" charset="0"/>
              </a:rPr>
              <a:t>Münir Paşa Konağı</a:t>
            </a:r>
            <a:r>
              <a:rPr lang="tr-TR" sz="2200" dirty="0">
                <a:latin typeface="Palatino Linotype" panose="02040502050505030304" pitchFamily="18" charset="0"/>
              </a:rPr>
              <a:t>’na taşınılmış, ilkokul bölümü de aynı sokakta başka bir bina olan </a:t>
            </a:r>
            <a:r>
              <a:rPr lang="tr-TR" sz="2200" b="1" dirty="0">
                <a:latin typeface="Palatino Linotype" panose="02040502050505030304" pitchFamily="18" charset="0"/>
              </a:rPr>
              <a:t>Suphi Paşa Konağı</a:t>
            </a:r>
            <a:r>
              <a:rPr lang="tr-TR" sz="2200" dirty="0">
                <a:latin typeface="Palatino Linotype" panose="02040502050505030304" pitchFamily="18" charset="0"/>
              </a:rPr>
              <a:t>’na taşınmıştır. </a:t>
            </a:r>
          </a:p>
          <a:p>
            <a:endParaRPr lang="tr-TR" sz="2200" dirty="0">
              <a:latin typeface="Palatino Linotype" panose="02040502050505030304" pitchFamily="18" charset="0"/>
            </a:endParaRPr>
          </a:p>
          <a:p>
            <a:r>
              <a:rPr lang="tr-TR" sz="2200" b="1" dirty="0">
                <a:latin typeface="Palatino Linotype" panose="02040502050505030304" pitchFamily="18" charset="0"/>
              </a:rPr>
              <a:t>1923</a:t>
            </a:r>
            <a:r>
              <a:rPr lang="tr-TR" sz="2200" dirty="0">
                <a:latin typeface="Palatino Linotype" panose="02040502050505030304" pitchFamily="18" charset="0"/>
              </a:rPr>
              <a:t> yılında Kurtuluş Savaşı’nın kazanılmasıyla İstanbul Sultanisi, </a:t>
            </a:r>
            <a:r>
              <a:rPr lang="tr-TR" sz="2200" b="1" dirty="0">
                <a:latin typeface="Palatino Linotype" panose="02040502050505030304" pitchFamily="18" charset="0"/>
              </a:rPr>
              <a:t>İstanbul Erkek Lisesi </a:t>
            </a:r>
            <a:r>
              <a:rPr lang="tr-TR" sz="2200" dirty="0">
                <a:latin typeface="Palatino Linotype" panose="02040502050505030304" pitchFamily="18" charset="0"/>
              </a:rPr>
              <a:t>adını almış ve Beyazıt’taki </a:t>
            </a:r>
            <a:r>
              <a:rPr lang="tr-TR" sz="2200" b="1" dirty="0">
                <a:latin typeface="Palatino Linotype" panose="02040502050505030304" pitchFamily="18" charset="0"/>
              </a:rPr>
              <a:t>Fuat Paşa Konağı </a:t>
            </a:r>
            <a:r>
              <a:rPr lang="tr-TR" sz="2200" dirty="0">
                <a:latin typeface="Palatino Linotype" panose="02040502050505030304" pitchFamily="18" charset="0"/>
              </a:rPr>
              <a:t>denilen eski </a:t>
            </a:r>
            <a:r>
              <a:rPr lang="tr-TR" sz="2200" b="1" dirty="0">
                <a:latin typeface="Palatino Linotype" panose="02040502050505030304" pitchFamily="18" charset="0"/>
              </a:rPr>
              <a:t>Maliye Nezareti Binası</a:t>
            </a:r>
            <a:r>
              <a:rPr lang="tr-TR" sz="2200" dirty="0">
                <a:latin typeface="Palatino Linotype" panose="02040502050505030304" pitchFamily="18" charset="0"/>
              </a:rPr>
              <a:t>na taşınmıştır.</a:t>
            </a:r>
          </a:p>
        </p:txBody>
      </p:sp>
    </p:spTree>
    <p:extLst>
      <p:ext uri="{BB962C8B-B14F-4D97-AF65-F5344CB8AC3E}">
        <p14:creationId xmlns:p14="http://schemas.microsoft.com/office/powerpoint/2010/main" val="7721954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57" y="260569"/>
            <a:ext cx="8609686" cy="6336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79037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736" y="0"/>
            <a:ext cx="465726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2390"/>
            <a:ext cx="4181334" cy="4502501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60936" y="5980218"/>
            <a:ext cx="3092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Şevket </a:t>
            </a:r>
            <a:r>
              <a:rPr lang="tr-TR" sz="2000" dirty="0" err="1">
                <a:latin typeface="Palatino Linotype" panose="02040502050505030304" pitchFamily="18" charset="0"/>
              </a:rPr>
              <a:t>Aktalay</a:t>
            </a:r>
            <a:r>
              <a:rPr lang="tr-TR" sz="2000" dirty="0">
                <a:latin typeface="Palatino Linotype" panose="02040502050505030304" pitchFamily="18" charset="0"/>
              </a:rPr>
              <a:t> (İEL 1940) </a:t>
            </a:r>
          </a:p>
        </p:txBody>
      </p:sp>
    </p:spTree>
    <p:extLst>
      <p:ext uri="{BB962C8B-B14F-4D97-AF65-F5344CB8AC3E}">
        <p14:creationId xmlns:p14="http://schemas.microsoft.com/office/powerpoint/2010/main" val="35744542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989" y="1160880"/>
            <a:ext cx="4181334" cy="450250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11" y="584617"/>
            <a:ext cx="3572251" cy="5323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472212" y="6233628"/>
            <a:ext cx="37040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err="1">
                <a:latin typeface="Palatino Linotype" panose="02040502050505030304" pitchFamily="18" charset="0"/>
              </a:rPr>
              <a:t>Samih</a:t>
            </a:r>
            <a:r>
              <a:rPr lang="tr-TR" sz="2000" dirty="0">
                <a:latin typeface="Palatino Linotype" panose="02040502050505030304" pitchFamily="18" charset="0"/>
              </a:rPr>
              <a:t> Nafiz Tansu (İEL 1924) </a:t>
            </a:r>
          </a:p>
        </p:txBody>
      </p:sp>
    </p:spTree>
    <p:extLst>
      <p:ext uri="{BB962C8B-B14F-4D97-AF65-F5344CB8AC3E}">
        <p14:creationId xmlns:p14="http://schemas.microsoft.com/office/powerpoint/2010/main" val="896721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63818" y="1386179"/>
            <a:ext cx="78163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tr-TR" sz="2400" dirty="0">
                <a:latin typeface="Palatino Linotype" panose="02040502050505030304" pitchFamily="18" charset="0"/>
              </a:rPr>
              <a:t>İzci Hatıra Defteri (1918-1925) </a:t>
            </a:r>
          </a:p>
          <a:p>
            <a:pPr marL="285750" indent="-285750">
              <a:buFontTx/>
              <a:buChar char="-"/>
            </a:pPr>
            <a:endParaRPr lang="tr-TR" sz="2400" dirty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tr-TR" sz="2400" dirty="0">
                <a:latin typeface="Palatino Linotype" panose="02040502050505030304" pitchFamily="18" charset="0"/>
              </a:rPr>
              <a:t>Tarih Çalışmalarına Destek Verenler </a:t>
            </a:r>
          </a:p>
          <a:p>
            <a:r>
              <a:rPr lang="tr-TR" sz="2400" dirty="0">
                <a:latin typeface="Palatino Linotype" panose="02040502050505030304" pitchFamily="18" charset="0"/>
              </a:rPr>
              <a:t>    </a:t>
            </a:r>
            <a:r>
              <a:rPr lang="tr-TR" sz="2400" i="1" dirty="0">
                <a:latin typeface="Palatino Linotype" panose="02040502050505030304" pitchFamily="18" charset="0"/>
              </a:rPr>
              <a:t>Cem Atabeyoğlu    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    Emin Abdullah </a:t>
            </a:r>
            <a:r>
              <a:rPr lang="tr-TR" sz="2400" i="1" dirty="0" err="1">
                <a:latin typeface="Palatino Linotype" panose="02040502050505030304" pitchFamily="18" charset="0"/>
              </a:rPr>
              <a:t>Özerol</a:t>
            </a:r>
            <a:endParaRPr lang="tr-TR" sz="2400" i="1" dirty="0">
              <a:latin typeface="Palatino Linotype" panose="02040502050505030304" pitchFamily="18" charset="0"/>
            </a:endParaRPr>
          </a:p>
          <a:p>
            <a:r>
              <a:rPr lang="tr-TR" sz="2400" i="1" dirty="0">
                <a:latin typeface="Palatino Linotype" panose="02040502050505030304" pitchFamily="18" charset="0"/>
              </a:rPr>
              <a:t>    Enver </a:t>
            </a:r>
            <a:r>
              <a:rPr lang="tr-TR" sz="2400" i="1" dirty="0" err="1">
                <a:latin typeface="Palatino Linotype" panose="02040502050505030304" pitchFamily="18" charset="0"/>
              </a:rPr>
              <a:t>Behnan</a:t>
            </a:r>
            <a:r>
              <a:rPr lang="tr-TR" sz="2400" i="1" dirty="0">
                <a:latin typeface="Palatino Linotype" panose="02040502050505030304" pitchFamily="18" charset="0"/>
              </a:rPr>
              <a:t> </a:t>
            </a:r>
            <a:r>
              <a:rPr lang="tr-TR" sz="2400" i="1" dirty="0" err="1">
                <a:latin typeface="Palatino Linotype" panose="02040502050505030304" pitchFamily="18" charset="0"/>
              </a:rPr>
              <a:t>Şapolyo</a:t>
            </a:r>
            <a:r>
              <a:rPr lang="tr-TR" sz="2400" i="1" dirty="0">
                <a:latin typeface="Palatino Linotype" panose="02040502050505030304" pitchFamily="18" charset="0"/>
              </a:rPr>
              <a:t> 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    Recep Ataman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    </a:t>
            </a:r>
            <a:r>
              <a:rPr lang="tr-TR" sz="2400" i="1" dirty="0" err="1">
                <a:latin typeface="Palatino Linotype" panose="02040502050505030304" pitchFamily="18" charset="0"/>
              </a:rPr>
              <a:t>Samih</a:t>
            </a:r>
            <a:r>
              <a:rPr lang="tr-TR" sz="2400" i="1" dirty="0">
                <a:latin typeface="Palatino Linotype" panose="02040502050505030304" pitchFamily="18" charset="0"/>
              </a:rPr>
              <a:t> Nafiz Tansu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    </a:t>
            </a:r>
            <a:r>
              <a:rPr lang="tr-TR" sz="2400" i="1" dirty="0" err="1">
                <a:latin typeface="Palatino Linotype" panose="02040502050505030304" pitchFamily="18" charset="0"/>
              </a:rPr>
              <a:t>Sulhi</a:t>
            </a:r>
            <a:r>
              <a:rPr lang="tr-TR" sz="2400" i="1" dirty="0">
                <a:latin typeface="Palatino Linotype" panose="02040502050505030304" pitchFamily="18" charset="0"/>
              </a:rPr>
              <a:t> Dönmezer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    Şevket </a:t>
            </a:r>
            <a:r>
              <a:rPr lang="tr-TR" sz="2400" i="1" dirty="0" err="1">
                <a:latin typeface="Palatino Linotype" panose="02040502050505030304" pitchFamily="18" charset="0"/>
              </a:rPr>
              <a:t>Aktalay</a:t>
            </a:r>
            <a:endParaRPr lang="tr-TR" sz="2400" i="1" dirty="0">
              <a:latin typeface="Palatino Linotype" panose="02040502050505030304" pitchFamily="18" charset="0"/>
            </a:endParaRPr>
          </a:p>
          <a:p>
            <a:endParaRPr lang="tr-TR" sz="2400" dirty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tr-TR" sz="2400" dirty="0" err="1">
                <a:latin typeface="Palatino Linotype" panose="02040502050505030304" pitchFamily="18" charset="0"/>
              </a:rPr>
              <a:t>Efemeralar</a:t>
            </a:r>
            <a:r>
              <a:rPr lang="tr-TR" sz="2400" dirty="0">
                <a:latin typeface="Palatino Linotype" panose="02040502050505030304" pitchFamily="18" charset="0"/>
              </a:rPr>
              <a:t>, Fotoğraflar, Belgeler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63818" y="508634"/>
            <a:ext cx="781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Palatino Linotype" panose="02040502050505030304" pitchFamily="18" charset="0"/>
              </a:rPr>
              <a:t>İstanbul (Erkek) Lisesi tarihçesi nasıl ortaya çıkarıldı?</a:t>
            </a:r>
          </a:p>
        </p:txBody>
      </p:sp>
    </p:spTree>
    <p:extLst>
      <p:ext uri="{BB962C8B-B14F-4D97-AF65-F5344CB8AC3E}">
        <p14:creationId xmlns:p14="http://schemas.microsoft.com/office/powerpoint/2010/main" val="3282171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407" y="1112829"/>
            <a:ext cx="3833669" cy="412813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80" y="639724"/>
            <a:ext cx="4117920" cy="58790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4808407" y="6118620"/>
            <a:ext cx="7282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2007</a:t>
            </a:r>
          </a:p>
        </p:txBody>
      </p:sp>
    </p:spTree>
    <p:extLst>
      <p:ext uri="{BB962C8B-B14F-4D97-AF65-F5344CB8AC3E}">
        <p14:creationId xmlns:p14="http://schemas.microsoft.com/office/powerpoint/2010/main" val="736183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942" y="103238"/>
            <a:ext cx="3554999" cy="382805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49" y="3773032"/>
            <a:ext cx="4616902" cy="28240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150804" y="353086"/>
            <a:ext cx="521760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Otomobillerine binecekleri sırada </a:t>
            </a:r>
            <a:r>
              <a:rPr lang="tr-TR" sz="2000" dirty="0" err="1">
                <a:latin typeface="Palatino Linotype" panose="02040502050505030304" pitchFamily="18" charset="0"/>
              </a:rPr>
              <a:t>resm</a:t>
            </a:r>
            <a:r>
              <a:rPr lang="tr-TR" sz="2000" dirty="0">
                <a:latin typeface="Palatino Linotype" panose="02040502050505030304" pitchFamily="18" charset="0"/>
              </a:rPr>
              <a:t>-i selamı ifa eden Sakarya İzci Oymağı izcileri Sol Kol Ağası İrfan Efendi yetişerek Paşa Hazretlerinin yakalarına,</a:t>
            </a:r>
          </a:p>
          <a:p>
            <a:r>
              <a:rPr lang="tr-TR" sz="2000" dirty="0">
                <a:latin typeface="Palatino Linotype" panose="02040502050505030304" pitchFamily="18" charset="0"/>
              </a:rPr>
              <a:t>"Maalesef altınını takamadık. Bir izcide ancak böyle mütevazı bir şekli bulunur!" diye </a:t>
            </a:r>
            <a:r>
              <a:rPr lang="tr-TR" sz="2000" dirty="0" err="1">
                <a:latin typeface="Palatino Linotype" panose="02040502050505030304" pitchFamily="18" charset="0"/>
              </a:rPr>
              <a:t>beyân</a:t>
            </a:r>
            <a:r>
              <a:rPr lang="tr-TR" sz="2000" dirty="0">
                <a:latin typeface="Palatino Linotype" panose="02040502050505030304" pitchFamily="18" charset="0"/>
              </a:rPr>
              <a:t>-ı teessüfle mektebin armasını takmış ve Paşa Hazretleri:</a:t>
            </a:r>
          </a:p>
          <a:p>
            <a:r>
              <a:rPr lang="tr-TR" sz="2000" dirty="0">
                <a:latin typeface="Palatino Linotype" panose="02040502050505030304" pitchFamily="18" charset="0"/>
              </a:rPr>
              <a:t>"Çok teşekkür ederim", diye mukabelede bulunmuştur.</a:t>
            </a:r>
          </a:p>
        </p:txBody>
      </p:sp>
    </p:spTree>
    <p:extLst>
      <p:ext uri="{BB962C8B-B14F-4D97-AF65-F5344CB8AC3E}">
        <p14:creationId xmlns:p14="http://schemas.microsoft.com/office/powerpoint/2010/main" val="30196956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17" y="492370"/>
            <a:ext cx="8208164" cy="5188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17852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3320"/>
            <a:ext cx="9144001" cy="691131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2826017" y="154529"/>
            <a:ext cx="3491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latin typeface="Palatino Linotype" panose="02040502050505030304" pitchFamily="18" charset="0"/>
              </a:rPr>
              <a:t>Prof. Dr. Celal Ferdi Gökçay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33" y="762488"/>
            <a:ext cx="8135044" cy="54954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42950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3320"/>
            <a:ext cx="9144001" cy="691131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53" y="393660"/>
            <a:ext cx="3603144" cy="4748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264" y="3505413"/>
            <a:ext cx="2629924" cy="31689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49318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656" y="0"/>
            <a:ext cx="615868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89753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76" y="378922"/>
            <a:ext cx="7635648" cy="53184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97763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80" y="339214"/>
            <a:ext cx="7582640" cy="54478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5987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28" y="370979"/>
            <a:ext cx="7689142" cy="55601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28313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98109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63" y="235974"/>
            <a:ext cx="7882272" cy="5689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5210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20" y="1900111"/>
            <a:ext cx="4880749" cy="3057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Dikdörtgen 5"/>
          <p:cNvSpPr/>
          <p:nvPr/>
        </p:nvSpPr>
        <p:spPr>
          <a:xfrm>
            <a:off x="5430447" y="4557776"/>
            <a:ext cx="1914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1989 Yılı Yıllığı</a:t>
            </a:r>
          </a:p>
        </p:txBody>
      </p:sp>
    </p:spTree>
    <p:extLst>
      <p:ext uri="{BB962C8B-B14F-4D97-AF65-F5344CB8AC3E}">
        <p14:creationId xmlns:p14="http://schemas.microsoft.com/office/powerpoint/2010/main" val="33462266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01" y="341481"/>
            <a:ext cx="7859398" cy="55601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50775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98109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62" y="250723"/>
            <a:ext cx="7724875" cy="5674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17520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24" y="324465"/>
            <a:ext cx="7908952" cy="5568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65674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26" y="233014"/>
            <a:ext cx="8016948" cy="57293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61977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25" y="184114"/>
            <a:ext cx="8075549" cy="57369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51437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98109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64" y="250723"/>
            <a:ext cx="8101272" cy="5705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5244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84" y="209925"/>
            <a:ext cx="8015632" cy="5746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27914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69" y="206478"/>
            <a:ext cx="8079261" cy="5729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82645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9" y="295481"/>
            <a:ext cx="7611379" cy="5613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16107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5" y="214195"/>
            <a:ext cx="8072990" cy="56959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712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83577" y="2882834"/>
            <a:ext cx="81768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Abdi Kamil Bey, Matematikçi 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Mehmet Nadir Bey 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ile birlikte Vefa’da, cami ile Atıf Efendi Kütüphanesi arasındaki Büyük Konak’ta 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1882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yılında 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tr-TR" sz="2400" b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Şemsü’l</a:t>
            </a:r>
            <a:r>
              <a:rPr lang="tr-TR" sz="24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Maarif” </a:t>
            </a:r>
            <a:r>
              <a:rPr lang="tr-TR" sz="24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adındaki ilk özel okulu açmıştır. </a:t>
            </a:r>
          </a:p>
          <a:p>
            <a:pPr algn="just"/>
            <a:endParaRPr lang="tr-TR" sz="2400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279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9144001" cy="69810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60" y="247715"/>
            <a:ext cx="8030278" cy="5593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910095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3320"/>
            <a:ext cx="9144001" cy="691131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66916" y="5526143"/>
            <a:ext cx="38050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2000" dirty="0">
                <a:latin typeface="Palatino Linotype" panose="02040502050505030304" pitchFamily="18" charset="0"/>
              </a:rPr>
              <a:t>İlk İstanbul Erkek Lisesi Yıllığı</a:t>
            </a:r>
          </a:p>
          <a:p>
            <a:pPr algn="r"/>
            <a:r>
              <a:rPr lang="tr-TR" sz="2000" dirty="0">
                <a:latin typeface="Palatino Linotype" panose="02040502050505030304" pitchFamily="18" charset="0"/>
              </a:rPr>
              <a:t>1931-1932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953" y="570648"/>
            <a:ext cx="3966093" cy="566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058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76" y="890288"/>
            <a:ext cx="7918704" cy="5169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3624145" y="6172200"/>
            <a:ext cx="1895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24 Mayıs 1959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93073" y="233871"/>
            <a:ext cx="3957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Emin Abdullah </a:t>
            </a:r>
            <a:r>
              <a:rPr lang="tr-TR" sz="2000" dirty="0" err="1">
                <a:latin typeface="Palatino Linotype" panose="02040502050505030304" pitchFamily="18" charset="0"/>
              </a:rPr>
              <a:t>Özerol</a:t>
            </a:r>
            <a:r>
              <a:rPr lang="tr-TR" sz="2000" dirty="0">
                <a:latin typeface="Palatino Linotype" panose="02040502050505030304" pitchFamily="18" charset="0"/>
              </a:rPr>
              <a:t> (İEL 1934)</a:t>
            </a:r>
          </a:p>
        </p:txBody>
      </p:sp>
    </p:spTree>
    <p:extLst>
      <p:ext uri="{BB962C8B-B14F-4D97-AF65-F5344CB8AC3E}">
        <p14:creationId xmlns:p14="http://schemas.microsoft.com/office/powerpoint/2010/main" val="19014138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41" y="534629"/>
            <a:ext cx="4341556" cy="57887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5319584" y="5615484"/>
            <a:ext cx="2825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Emin Abdullah </a:t>
            </a:r>
            <a:r>
              <a:rPr lang="tr-TR" sz="2000" dirty="0" err="1">
                <a:latin typeface="Palatino Linotype" panose="02040502050505030304" pitchFamily="18" charset="0"/>
              </a:rPr>
              <a:t>Özerol</a:t>
            </a:r>
            <a:r>
              <a:rPr lang="tr-TR" sz="2000" dirty="0">
                <a:latin typeface="Palatino Linotype" panose="02040502050505030304" pitchFamily="18" charset="0"/>
              </a:rPr>
              <a:t> </a:t>
            </a:r>
          </a:p>
          <a:p>
            <a:r>
              <a:rPr lang="tr-TR" sz="2000" dirty="0">
                <a:latin typeface="Palatino Linotype" panose="02040502050505030304" pitchFamily="18" charset="0"/>
              </a:rPr>
              <a:t>(İEL 1934)</a:t>
            </a:r>
          </a:p>
        </p:txBody>
      </p:sp>
    </p:spTree>
    <p:extLst>
      <p:ext uri="{BB962C8B-B14F-4D97-AF65-F5344CB8AC3E}">
        <p14:creationId xmlns:p14="http://schemas.microsoft.com/office/powerpoint/2010/main" val="3595680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3320"/>
            <a:ext cx="9144001" cy="69113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96" y="147484"/>
            <a:ext cx="3377412" cy="5549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Dikdörtgen 3"/>
          <p:cNvSpPr/>
          <p:nvPr/>
        </p:nvSpPr>
        <p:spPr>
          <a:xfrm>
            <a:off x="5049585" y="6017504"/>
            <a:ext cx="3940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Tanin Gazetesi, 26 Ağustos 1947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43" y="3908323"/>
            <a:ext cx="4128123" cy="268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028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3320"/>
            <a:ext cx="9144001" cy="6911319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461439" y="6030385"/>
            <a:ext cx="37914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Vakit Gazetesi, 26 Ağustos 1947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59" y="3587261"/>
            <a:ext cx="7030482" cy="201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081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98" y="4906108"/>
            <a:ext cx="3097002" cy="195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3485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7" y="0"/>
            <a:ext cx="9153254" cy="453683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1303361" y="4536830"/>
            <a:ext cx="65372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>
                <a:latin typeface="Palatino Linotype" panose="02040502050505030304" pitchFamily="18" charset="0"/>
              </a:rPr>
              <a:t>1933 yılında </a:t>
            </a:r>
            <a:r>
              <a:rPr lang="tr-TR" sz="2400" b="1" dirty="0">
                <a:latin typeface="Palatino Linotype" panose="02040502050505030304" pitchFamily="18" charset="0"/>
              </a:rPr>
              <a:t>İstanbul Erkek Lisesi </a:t>
            </a:r>
            <a:r>
              <a:rPr lang="tr-TR" sz="2400" dirty="0">
                <a:latin typeface="Palatino Linotype" panose="02040502050505030304" pitchFamily="18" charset="0"/>
              </a:rPr>
              <a:t>Cağaloğlu’ndaki </a:t>
            </a:r>
            <a:r>
              <a:rPr lang="tr-TR" sz="2400" b="1" dirty="0" err="1">
                <a:latin typeface="Palatino Linotype" panose="02040502050505030304" pitchFamily="18" charset="0"/>
              </a:rPr>
              <a:t>Düyûn</a:t>
            </a:r>
            <a:r>
              <a:rPr lang="tr-TR" sz="2400" b="1" dirty="0">
                <a:latin typeface="Palatino Linotype" panose="02040502050505030304" pitchFamily="18" charset="0"/>
              </a:rPr>
              <a:t>-ı </a:t>
            </a:r>
            <a:r>
              <a:rPr lang="tr-TR" sz="2400" b="1" dirty="0" err="1">
                <a:latin typeface="Palatino Linotype" panose="02040502050505030304" pitchFamily="18" charset="0"/>
              </a:rPr>
              <a:t>Umûmiye</a:t>
            </a:r>
            <a:r>
              <a:rPr lang="tr-TR" sz="2400" b="1" dirty="0">
                <a:latin typeface="Palatino Linotype" panose="02040502050505030304" pitchFamily="18" charset="0"/>
              </a:rPr>
              <a:t> Binası</a:t>
            </a:r>
            <a:r>
              <a:rPr lang="tr-TR" sz="2400" dirty="0">
                <a:latin typeface="Palatino Linotype" panose="02040502050505030304" pitchFamily="18" charset="0"/>
              </a:rPr>
              <a:t>na taşınmıştır. </a:t>
            </a:r>
          </a:p>
        </p:txBody>
      </p:sp>
    </p:spTree>
    <p:extLst>
      <p:ext uri="{BB962C8B-B14F-4D97-AF65-F5344CB8AC3E}">
        <p14:creationId xmlns:p14="http://schemas.microsoft.com/office/powerpoint/2010/main" val="72718085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705"/>
            <a:ext cx="9165107" cy="30877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89252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19" y="165565"/>
            <a:ext cx="7723361" cy="5393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177136" y="5790836"/>
            <a:ext cx="8789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Kaynak: Alman Mavileri 1913-1914 </a:t>
            </a:r>
          </a:p>
          <a:p>
            <a:r>
              <a:rPr lang="tr-TR" sz="2000" dirty="0">
                <a:latin typeface="Palatino Linotype" panose="02040502050505030304" pitchFamily="18" charset="0"/>
              </a:rPr>
              <a:t>I. Dünya Savaşı öncesi İstanbul Haritaları, İBB Kütüphane ve Müzeler Müdürlüğü, Mayıs 2006</a:t>
            </a:r>
          </a:p>
        </p:txBody>
      </p:sp>
    </p:spTree>
    <p:extLst>
      <p:ext uri="{BB962C8B-B14F-4D97-AF65-F5344CB8AC3E}">
        <p14:creationId xmlns:p14="http://schemas.microsoft.com/office/powerpoint/2010/main" val="4022576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23119" y="457200"/>
            <a:ext cx="831071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latin typeface="Palatino Linotype" panose="02040502050505030304" pitchFamily="18" charset="0"/>
              </a:rPr>
              <a:t>Doğru Kaynaklar</a:t>
            </a:r>
          </a:p>
          <a:p>
            <a:pPr algn="ctr"/>
            <a:endParaRPr lang="tr-TR" dirty="0">
              <a:latin typeface="Palatino Linotype" panose="02040502050505030304" pitchFamily="18" charset="0"/>
            </a:endParaRPr>
          </a:p>
          <a:p>
            <a:r>
              <a:rPr lang="tr-TR" dirty="0">
                <a:latin typeface="Palatino Linotype" panose="02040502050505030304" pitchFamily="18" charset="0"/>
              </a:rPr>
              <a:t>Ergin, Osman; </a:t>
            </a:r>
            <a:r>
              <a:rPr lang="tr-TR" i="1" dirty="0">
                <a:latin typeface="Palatino Linotype" panose="02040502050505030304" pitchFamily="18" charset="0"/>
              </a:rPr>
              <a:t>Türkiye Maarif Tarihi</a:t>
            </a:r>
            <a:r>
              <a:rPr lang="tr-TR" dirty="0">
                <a:latin typeface="Palatino Linotype" panose="02040502050505030304" pitchFamily="18" charset="0"/>
              </a:rPr>
              <a:t>, C.3, Eser Matbaası, İstanbul, 1977.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dirty="0">
                <a:latin typeface="Palatino Linotype" panose="02040502050505030304" pitchFamily="18" charset="0"/>
              </a:rPr>
              <a:t>Fazlıoğlu, İhsan; </a:t>
            </a:r>
            <a:r>
              <a:rPr lang="tr-TR" i="1" dirty="0">
                <a:latin typeface="Palatino Linotype" panose="02040502050505030304" pitchFamily="18" charset="0"/>
              </a:rPr>
              <a:t>Mehmet Nadir</a:t>
            </a:r>
            <a:r>
              <a:rPr lang="tr-TR" dirty="0">
                <a:latin typeface="Palatino Linotype" panose="02040502050505030304" pitchFamily="18" charset="0"/>
              </a:rPr>
              <a:t>, </a:t>
            </a:r>
            <a:r>
              <a:rPr lang="tr-TR" i="1" dirty="0">
                <a:latin typeface="Palatino Linotype" panose="02040502050505030304" pitchFamily="18" charset="0"/>
              </a:rPr>
              <a:t>Yaşamları ve Yapıtlarıyla Osmanlılar Ansiklopedisi</a:t>
            </a:r>
            <a:r>
              <a:rPr lang="tr-TR" dirty="0">
                <a:latin typeface="Palatino Linotype" panose="02040502050505030304" pitchFamily="18" charset="0"/>
              </a:rPr>
              <a:t>, YKY, C 2, İstanbul, 1999. 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dirty="0" err="1">
                <a:latin typeface="Palatino Linotype" panose="02040502050505030304" pitchFamily="18" charset="0"/>
              </a:rPr>
              <a:t>İhsanoğlu</a:t>
            </a:r>
            <a:r>
              <a:rPr lang="tr-TR" dirty="0">
                <a:latin typeface="Palatino Linotype" panose="02040502050505030304" pitchFamily="18" charset="0"/>
              </a:rPr>
              <a:t>, </a:t>
            </a:r>
            <a:r>
              <a:rPr lang="tr-TR" dirty="0" err="1">
                <a:latin typeface="Palatino Linotype" panose="02040502050505030304" pitchFamily="18" charset="0"/>
              </a:rPr>
              <a:t>Ekmeleddin</a:t>
            </a:r>
            <a:r>
              <a:rPr lang="tr-TR" dirty="0">
                <a:latin typeface="Palatino Linotype" panose="02040502050505030304" pitchFamily="18" charset="0"/>
              </a:rPr>
              <a:t>; İzgi, Cevat; Şeşen, Ramazan; </a:t>
            </a:r>
            <a:r>
              <a:rPr lang="tr-TR" i="1" dirty="0">
                <a:latin typeface="Palatino Linotype" panose="02040502050505030304" pitchFamily="18" charset="0"/>
              </a:rPr>
              <a:t>Osmanlı Matematik Literatürü Tarihi</a:t>
            </a:r>
            <a:r>
              <a:rPr lang="tr-TR" dirty="0">
                <a:latin typeface="Palatino Linotype" panose="02040502050505030304" pitchFamily="18" charset="0"/>
              </a:rPr>
              <a:t>, İslam Tarih, Sanat ve Kültür Araştırma Merkezi, İstanbul 1999.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dirty="0">
                <a:latin typeface="Palatino Linotype" panose="02040502050505030304" pitchFamily="18" charset="0"/>
              </a:rPr>
              <a:t>İnönü, Erdal; </a:t>
            </a:r>
            <a:r>
              <a:rPr lang="tr-TR" i="1" dirty="0">
                <a:latin typeface="Palatino Linotype" panose="02040502050505030304" pitchFamily="18" charset="0"/>
              </a:rPr>
              <a:t>Mehmet Nadir, Bir Eğitim ve Bilim Öncüsü</a:t>
            </a:r>
            <a:r>
              <a:rPr lang="tr-TR" dirty="0">
                <a:latin typeface="Palatino Linotype" panose="02040502050505030304" pitchFamily="18" charset="0"/>
              </a:rPr>
              <a:t>, </a:t>
            </a:r>
            <a:r>
              <a:rPr lang="tr-TR" dirty="0" err="1">
                <a:latin typeface="Palatino Linotype" panose="02040502050505030304" pitchFamily="18" charset="0"/>
              </a:rPr>
              <a:t>Tübitak</a:t>
            </a:r>
            <a:r>
              <a:rPr lang="tr-TR" dirty="0">
                <a:latin typeface="Palatino Linotype" panose="02040502050505030304" pitchFamily="18" charset="0"/>
              </a:rPr>
              <a:t> Yayınları, Ankara, 1997.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i="1" dirty="0">
                <a:latin typeface="Palatino Linotype" panose="02040502050505030304" pitchFamily="18" charset="0"/>
              </a:rPr>
              <a:t>Mehmet Nadir, Türkiye Diyanet Vakfı İslam Ansiklopedisi</a:t>
            </a:r>
            <a:r>
              <a:rPr lang="tr-TR" dirty="0">
                <a:latin typeface="Palatino Linotype" panose="02040502050505030304" pitchFamily="18" charset="0"/>
              </a:rPr>
              <a:t>, C 28, S 499-500, Ankara, 2004.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dirty="0">
                <a:latin typeface="Palatino Linotype" panose="02040502050505030304" pitchFamily="18" charset="0"/>
              </a:rPr>
              <a:t>Sakaoğlu, Necdet; </a:t>
            </a:r>
            <a:r>
              <a:rPr lang="tr-TR" i="1" dirty="0">
                <a:latin typeface="Palatino Linotype" panose="02040502050505030304" pitchFamily="18" charset="0"/>
              </a:rPr>
              <a:t>Osmanlı'dan Günümüze Eğitim Tarihi</a:t>
            </a:r>
            <a:r>
              <a:rPr lang="tr-TR" dirty="0">
                <a:latin typeface="Palatino Linotype" panose="02040502050505030304" pitchFamily="18" charset="0"/>
              </a:rPr>
              <a:t>, İstanbul Bilgi Üniversitesi Yayınları, İstanbul, Mart 2013.</a:t>
            </a:r>
          </a:p>
          <a:p>
            <a:endParaRPr lang="tr-TR" dirty="0">
              <a:latin typeface="Palatino Linotype" panose="02040502050505030304" pitchFamily="18" charset="0"/>
            </a:endParaRPr>
          </a:p>
          <a:p>
            <a:r>
              <a:rPr lang="tr-TR" i="1" dirty="0">
                <a:latin typeface="Palatino Linotype" panose="02040502050505030304" pitchFamily="18" charset="0"/>
              </a:rPr>
              <a:t>Sultan İkinci Abdülhamid Han Devri Osmanlı Mektepleri - Fotoğraf ve Planlar</a:t>
            </a:r>
            <a:r>
              <a:rPr lang="tr-TR" dirty="0">
                <a:latin typeface="Palatino Linotype" panose="02040502050505030304" pitchFamily="18" charset="0"/>
              </a:rPr>
              <a:t>, Çamlıca Basım Yayın ve Tic. A.Ş., 2007.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endParaRPr lang="tr-TR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20167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980"/>
            <a:ext cx="9144000" cy="502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3367888" y="6264457"/>
            <a:ext cx="2408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dirty="0" err="1">
                <a:latin typeface="Palatino Linotype" panose="02040502050505030304" pitchFamily="18" charset="0"/>
              </a:rPr>
              <a:t>Alexandre</a:t>
            </a:r>
            <a:r>
              <a:rPr lang="tr-TR" sz="2000" dirty="0">
                <a:latin typeface="Palatino Linotype" panose="02040502050505030304" pitchFamily="18" charset="0"/>
              </a:rPr>
              <a:t> </a:t>
            </a:r>
            <a:r>
              <a:rPr lang="tr-TR" sz="2000" dirty="0" err="1">
                <a:latin typeface="Palatino Linotype" panose="02040502050505030304" pitchFamily="18" charset="0"/>
              </a:rPr>
              <a:t>Vallaury</a:t>
            </a:r>
            <a:endParaRPr lang="tr-TR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5907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" y="2209800"/>
            <a:ext cx="8973312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886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9241"/>
            <a:ext cx="9144000" cy="291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941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77" y="515778"/>
            <a:ext cx="4784261" cy="273737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26" y="3815862"/>
            <a:ext cx="4868604" cy="287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78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76" y="1234440"/>
            <a:ext cx="6099048" cy="43891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706"/>
            <a:ext cx="9144000" cy="5692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28676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229"/>
            <a:ext cx="9144000" cy="5897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897159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125"/>
            <a:ext cx="9144000" cy="595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804819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6120"/>
            <a:ext cx="9144000" cy="579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2946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096"/>
            <a:ext cx="9143999" cy="5859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531743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115"/>
            <a:ext cx="9144000" cy="65294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917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504335" y="1902761"/>
            <a:ext cx="613533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latin typeface="Palatino Linotype" panose="02040502050505030304" pitchFamily="18" charset="0"/>
              </a:rPr>
              <a:t>Doğru Kaynaklar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Tercüman-ı Hakikat Gazetesi, 5 Aralık 1887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(</a:t>
            </a:r>
            <a:r>
              <a:rPr lang="tr-TR" sz="2000" dirty="0" err="1">
                <a:latin typeface="Palatino Linotype" panose="02040502050505030304" pitchFamily="18" charset="0"/>
              </a:rPr>
              <a:t>Şemsü’l</a:t>
            </a:r>
            <a:r>
              <a:rPr lang="tr-TR" sz="2000" dirty="0">
                <a:latin typeface="Palatino Linotype" panose="02040502050505030304" pitchFamily="18" charset="0"/>
              </a:rPr>
              <a:t> Maarif Mektebinin 5. ve 6. sene programı)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Tercüman-ı Hakikat Gazetesi, 16 Eylül 1890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r>
              <a:rPr lang="tr-TR" sz="2000" dirty="0">
                <a:latin typeface="Palatino Linotype" panose="02040502050505030304" pitchFamily="18" charset="0"/>
              </a:rPr>
              <a:t>(9. defa icra edilen tevzi-i mükafat töreni)</a:t>
            </a:r>
          </a:p>
          <a:p>
            <a:endParaRPr lang="tr-TR" sz="2000" dirty="0">
              <a:latin typeface="Palatino Linotype" panose="02040502050505030304" pitchFamily="18" charset="0"/>
            </a:endParaRPr>
          </a:p>
          <a:p>
            <a:endParaRPr lang="tr-TR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410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785"/>
            <a:ext cx="9140809" cy="59104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731637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850"/>
            <a:ext cx="9143999" cy="5814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777828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7" y="1160585"/>
            <a:ext cx="9153254" cy="453683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258" y="1394695"/>
            <a:ext cx="3320518" cy="3528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5592612" y="5187462"/>
            <a:ext cx="2830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dirty="0">
                <a:latin typeface="Palatino Linotype" panose="02040502050505030304" pitchFamily="18" charset="0"/>
              </a:rPr>
              <a:t>Necdet Salih </a:t>
            </a:r>
            <a:r>
              <a:rPr lang="tr-TR" sz="2000" dirty="0" err="1">
                <a:latin typeface="Palatino Linotype" panose="02040502050505030304" pitchFamily="18" charset="0"/>
              </a:rPr>
              <a:t>Kurdakul</a:t>
            </a:r>
            <a:r>
              <a:rPr lang="tr-TR" sz="2000" dirty="0">
                <a:latin typeface="Palatino Linotype" panose="02040502050505030304" pitchFamily="18" charset="0"/>
              </a:rPr>
              <a:t> (İEL 1936)</a:t>
            </a:r>
          </a:p>
        </p:txBody>
      </p:sp>
    </p:spTree>
    <p:extLst>
      <p:ext uri="{BB962C8B-B14F-4D97-AF65-F5344CB8AC3E}">
        <p14:creationId xmlns:p14="http://schemas.microsoft.com/office/powerpoint/2010/main" val="42796535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7" y="1160585"/>
            <a:ext cx="9153254" cy="453683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258" y="1394695"/>
            <a:ext cx="3320518" cy="3528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Dikdörtgen 4"/>
          <p:cNvSpPr/>
          <p:nvPr/>
        </p:nvSpPr>
        <p:spPr>
          <a:xfrm>
            <a:off x="5592612" y="5187462"/>
            <a:ext cx="2830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dirty="0">
                <a:latin typeface="Palatino Linotype" panose="02040502050505030304" pitchFamily="18" charset="0"/>
              </a:rPr>
              <a:t>Necdet Salih </a:t>
            </a:r>
            <a:r>
              <a:rPr lang="tr-TR" sz="2000" dirty="0" err="1">
                <a:latin typeface="Palatino Linotype" panose="02040502050505030304" pitchFamily="18" charset="0"/>
              </a:rPr>
              <a:t>Kurdakul</a:t>
            </a:r>
            <a:r>
              <a:rPr lang="tr-TR" sz="2000" dirty="0">
                <a:latin typeface="Palatino Linotype" panose="02040502050505030304" pitchFamily="18" charset="0"/>
              </a:rPr>
              <a:t> (İEL 1936)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31352" y="1173155"/>
            <a:ext cx="472990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>
                <a:latin typeface="Palatino Linotype" panose="02040502050505030304" pitchFamily="18" charset="0"/>
              </a:rPr>
              <a:t>"İstanbul Erkek Lisesinden yetişenlerin </a:t>
            </a:r>
            <a:r>
              <a:rPr lang="tr-TR" sz="2400" i="1" dirty="0" err="1">
                <a:latin typeface="Palatino Linotype" panose="02040502050505030304" pitchFamily="18" charset="0"/>
              </a:rPr>
              <a:t>kısm</a:t>
            </a:r>
            <a:r>
              <a:rPr lang="tr-TR" sz="2400" i="1" dirty="0">
                <a:latin typeface="Palatino Linotype" panose="02040502050505030304" pitchFamily="18" charset="0"/>
              </a:rPr>
              <a:t>-ı azamı, cemiyet hayatında hakkın </a:t>
            </a:r>
            <a:r>
              <a:rPr lang="tr-TR" sz="2400" i="1" dirty="0" err="1">
                <a:latin typeface="Palatino Linotype" panose="02040502050505030304" pitchFamily="18" charset="0"/>
              </a:rPr>
              <a:t>müdafiidir</a:t>
            </a:r>
            <a:r>
              <a:rPr lang="tr-TR" sz="2400" i="1" dirty="0">
                <a:latin typeface="Palatino Linotype" panose="02040502050505030304" pitchFamily="18" charset="0"/>
              </a:rPr>
              <a:t>. Haksızlığa tahammül edemez. Başıboş ihtirasların peşinde asla koşmaz. Üzerine aldığı beşeri vazifeleri ifa ederken görünmez bir kuvvetin emri altındadır. Bu görünmez kuvvet Sarı-</a:t>
            </a:r>
            <a:r>
              <a:rPr lang="tr-TR" sz="2400" i="1" dirty="0" err="1">
                <a:latin typeface="Palatino Linotype" panose="02040502050505030304" pitchFamily="18" charset="0"/>
              </a:rPr>
              <a:t>Siyah'ın</a:t>
            </a:r>
            <a:r>
              <a:rPr lang="tr-TR" sz="2400" i="1" dirty="0">
                <a:latin typeface="Palatino Linotype" panose="02040502050505030304" pitchFamily="18" charset="0"/>
              </a:rPr>
              <a:t> karakteridir. Mektebin havasıdır. 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Bir iksirdir. </a:t>
            </a:r>
          </a:p>
          <a:p>
            <a:r>
              <a:rPr lang="tr-TR" sz="2400" i="1" dirty="0">
                <a:latin typeface="Palatino Linotype" panose="02040502050505030304" pitchFamily="18" charset="0"/>
              </a:rPr>
              <a:t>Bir ab-ı hayattır."</a:t>
            </a:r>
          </a:p>
          <a:p>
            <a:endParaRPr lang="tr-TR" sz="2400" i="1" dirty="0">
              <a:latin typeface="Palatino Linotype" panose="02040502050505030304" pitchFamily="18" charset="0"/>
            </a:endParaRPr>
          </a:p>
          <a:p>
            <a:r>
              <a:rPr lang="tr-TR" sz="2400" i="1" dirty="0">
                <a:latin typeface="Palatino Linotype" panose="02040502050505030304" pitchFamily="18" charset="0"/>
              </a:rPr>
              <a:t>1955</a:t>
            </a:r>
          </a:p>
        </p:txBody>
      </p:sp>
    </p:spTree>
    <p:extLst>
      <p:ext uri="{BB962C8B-B14F-4D97-AF65-F5344CB8AC3E}">
        <p14:creationId xmlns:p14="http://schemas.microsoft.com/office/powerpoint/2010/main" val="423151435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7" y="1160585"/>
            <a:ext cx="9153254" cy="453683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207045" y="5466582"/>
            <a:ext cx="4729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>
                <a:latin typeface="Palatino Linotype" panose="02040502050505030304" pitchFamily="18" charset="0"/>
              </a:rPr>
              <a:t>Ne mutlu bu ocaktan feyz alanlara…</a:t>
            </a:r>
          </a:p>
        </p:txBody>
      </p:sp>
    </p:spTree>
    <p:extLst>
      <p:ext uri="{BB962C8B-B14F-4D97-AF65-F5344CB8AC3E}">
        <p14:creationId xmlns:p14="http://schemas.microsoft.com/office/powerpoint/2010/main" val="289842955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7" y="1160585"/>
            <a:ext cx="9153254" cy="453683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4572000" y="5092768"/>
            <a:ext cx="29290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dirty="0">
                <a:solidFill>
                  <a:srgbClr val="222222"/>
                </a:solidFill>
                <a:latin typeface="Palatino Linotype" panose="02040502050505030304" pitchFamily="18" charset="0"/>
              </a:rPr>
              <a:t>Feyza Erkan (İEL 1973)</a:t>
            </a:r>
          </a:p>
          <a:p>
            <a:r>
              <a:rPr lang="tr-TR" sz="2000" dirty="0">
                <a:solidFill>
                  <a:srgbClr val="222222"/>
                </a:solidFill>
                <a:latin typeface="Palatino Linotype" panose="02040502050505030304" pitchFamily="18" charset="0"/>
              </a:rPr>
              <a:t>1972-1973 Okul Birincisi</a:t>
            </a:r>
            <a:endParaRPr lang="tr-TR" sz="2000" dirty="0">
              <a:latin typeface="Palatino Linotype" panose="02040502050505030304" pitchFamily="18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63" y="1318785"/>
            <a:ext cx="3179559" cy="437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4585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7" y="1160585"/>
            <a:ext cx="9153254" cy="453683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803833" y="5697415"/>
            <a:ext cx="1969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>
                <a:latin typeface="Palatino Linotype" panose="02040502050505030304" pitchFamily="18" charset="0"/>
              </a:rPr>
              <a:t>Teşekkürler…</a:t>
            </a:r>
          </a:p>
        </p:txBody>
      </p:sp>
    </p:spTree>
    <p:extLst>
      <p:ext uri="{BB962C8B-B14F-4D97-AF65-F5344CB8AC3E}">
        <p14:creationId xmlns:p14="http://schemas.microsoft.com/office/powerpoint/2010/main" val="2557881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4" y="756138"/>
            <a:ext cx="4020186" cy="5627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Dikdörtgen 7"/>
          <p:cNvSpPr/>
          <p:nvPr/>
        </p:nvSpPr>
        <p:spPr>
          <a:xfrm>
            <a:off x="4878718" y="5983105"/>
            <a:ext cx="39585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Palatino Linotype" panose="02040502050505030304" pitchFamily="18" charset="0"/>
              </a:rPr>
              <a:t>1955 Yılı Yıllığı</a:t>
            </a:r>
          </a:p>
        </p:txBody>
      </p:sp>
    </p:spTree>
    <p:extLst>
      <p:ext uri="{BB962C8B-B14F-4D97-AF65-F5344CB8AC3E}">
        <p14:creationId xmlns:p14="http://schemas.microsoft.com/office/powerpoint/2010/main" val="1200607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1217</TotalTime>
  <Words>1372</Words>
  <Application>Microsoft Office PowerPoint</Application>
  <PresentationFormat>Ekran Gösterisi (4:3)</PresentationFormat>
  <Paragraphs>188</Paragraphs>
  <Slides>86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86</vt:i4>
      </vt:variant>
    </vt:vector>
  </HeadingPairs>
  <TitlesOfParts>
    <vt:vector size="92" baseType="lpstr">
      <vt:lpstr>Arial</vt:lpstr>
      <vt:lpstr>Calibri</vt:lpstr>
      <vt:lpstr>Calibri Light</vt:lpstr>
      <vt:lpstr>Palatino Linotype</vt:lpstr>
      <vt:lpstr>Times New Roman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Isil Buyukkal</dc:creator>
  <cp:lastModifiedBy>Isil Buyukkal</cp:lastModifiedBy>
  <cp:revision>107</cp:revision>
  <dcterms:created xsi:type="dcterms:W3CDTF">2016-02-10T16:32:56Z</dcterms:created>
  <dcterms:modified xsi:type="dcterms:W3CDTF">2016-03-05T15:14:44Z</dcterms:modified>
</cp:coreProperties>
</file>